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8" r:id="rId3"/>
    <p:sldId id="284" r:id="rId4"/>
    <p:sldId id="273" r:id="rId5"/>
    <p:sldId id="274" r:id="rId6"/>
    <p:sldId id="283" r:id="rId7"/>
    <p:sldId id="276" r:id="rId8"/>
    <p:sldId id="277" r:id="rId9"/>
    <p:sldId id="257" r:id="rId10"/>
    <p:sldId id="279" r:id="rId11"/>
    <p:sldId id="270" r:id="rId12"/>
    <p:sldId id="285" r:id="rId13"/>
    <p:sldId id="280" r:id="rId14"/>
    <p:sldId id="278" r:id="rId15"/>
    <p:sldId id="259" r:id="rId16"/>
    <p:sldId id="260" r:id="rId17"/>
    <p:sldId id="286" r:id="rId18"/>
    <p:sldId id="261" r:id="rId19"/>
    <p:sldId id="287" r:id="rId20"/>
    <p:sldId id="262" r:id="rId21"/>
    <p:sldId id="288" r:id="rId22"/>
    <p:sldId id="264" r:id="rId23"/>
    <p:sldId id="281" r:id="rId24"/>
    <p:sldId id="26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404040"/>
    <a:srgbClr val="E9AD1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067" autoAdjust="0"/>
  </p:normalViewPr>
  <p:slideViewPr>
    <p:cSldViewPr>
      <p:cViewPr>
        <p:scale>
          <a:sx n="70" d="100"/>
          <a:sy n="70" d="100"/>
        </p:scale>
        <p:origin x="-1476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95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3600"/>
            </a:pPr>
            <a:r>
              <a:rPr lang="en-CA" sz="3600" dirty="0" smtClean="0">
                <a:solidFill>
                  <a:srgbClr val="404040"/>
                </a:solidFill>
                <a:latin typeface="TradeGothic Bold" pitchFamily="34" charset="0"/>
              </a:rPr>
              <a:t>An intuitive</a:t>
            </a:r>
            <a:r>
              <a:rPr lang="en-CA" sz="3600" baseline="0" dirty="0" smtClean="0">
                <a:solidFill>
                  <a:srgbClr val="404040"/>
                </a:solidFill>
                <a:latin typeface="TradeGothic Bold" pitchFamily="34" charset="0"/>
              </a:rPr>
              <a:t> trend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Sheet1!$F$9</c:f>
              <c:strCache>
                <c:ptCount val="1"/>
                <c:pt idx="0">
                  <c:v>Needs</c:v>
                </c:pt>
              </c:strCache>
            </c:strRef>
          </c:tx>
          <c:spPr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Sheet1!$G$8:$N$8</c:f>
              <c:strCache>
                <c:ptCount val="8"/>
                <c:pt idx="0">
                  <c:v>Stage 1</c:v>
                </c:pt>
                <c:pt idx="1">
                  <c:v>Stage 2</c:v>
                </c:pt>
                <c:pt idx="2">
                  <c:v>Stage 3</c:v>
                </c:pt>
                <c:pt idx="3">
                  <c:v>Stage 4</c:v>
                </c:pt>
                <c:pt idx="4">
                  <c:v>Stage 5</c:v>
                </c:pt>
                <c:pt idx="5">
                  <c:v>Stage 6</c:v>
                </c:pt>
                <c:pt idx="6">
                  <c:v>Stage 7</c:v>
                </c:pt>
                <c:pt idx="7">
                  <c:v>Stage 8</c:v>
                </c:pt>
              </c:strCache>
            </c:strRef>
          </c:cat>
          <c:val>
            <c:numRef>
              <c:f>Sheet1!$G$9:$N$9</c:f>
              <c:numCache>
                <c:formatCode>General</c:formatCode>
                <c:ptCount val="8"/>
                <c:pt idx="0">
                  <c:v>3</c:v>
                </c:pt>
                <c:pt idx="1">
                  <c:v>3</c:v>
                </c:pt>
                <c:pt idx="2">
                  <c:v>3.25</c:v>
                </c:pt>
                <c:pt idx="3">
                  <c:v>3.5</c:v>
                </c:pt>
                <c:pt idx="4">
                  <c:v>3.75</c:v>
                </c:pt>
                <c:pt idx="5">
                  <c:v>4</c:v>
                </c:pt>
                <c:pt idx="6">
                  <c:v>4.5</c:v>
                </c:pt>
                <c:pt idx="7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Sheet1!$F$10</c:f>
              <c:strCache>
                <c:ptCount val="1"/>
                <c:pt idx="0">
                  <c:v>Gov't Services</c:v>
                </c:pt>
              </c:strCache>
            </c:strRef>
          </c:tx>
          <c:spPr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Sheet1!$G$8:$N$8</c:f>
              <c:strCache>
                <c:ptCount val="8"/>
                <c:pt idx="0">
                  <c:v>Stage 1</c:v>
                </c:pt>
                <c:pt idx="1">
                  <c:v>Stage 2</c:v>
                </c:pt>
                <c:pt idx="2">
                  <c:v>Stage 3</c:v>
                </c:pt>
                <c:pt idx="3">
                  <c:v>Stage 4</c:v>
                </c:pt>
                <c:pt idx="4">
                  <c:v>Stage 5</c:v>
                </c:pt>
                <c:pt idx="5">
                  <c:v>Stage 6</c:v>
                </c:pt>
                <c:pt idx="6">
                  <c:v>Stage 7</c:v>
                </c:pt>
                <c:pt idx="7">
                  <c:v>Stage 8</c:v>
                </c:pt>
              </c:strCache>
            </c:strRef>
          </c:cat>
          <c:val>
            <c:numRef>
              <c:f>Sheet1!$G$10:$N$10</c:f>
              <c:numCache>
                <c:formatCode>General</c:formatCode>
                <c:ptCount val="8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1.7500000000000024</c:v>
                </c:pt>
                <c:pt idx="5">
                  <c:v>1.7500000000000024</c:v>
                </c:pt>
                <c:pt idx="6">
                  <c:v>1.5</c:v>
                </c:pt>
                <c:pt idx="7">
                  <c:v>1.5</c:v>
                </c:pt>
              </c:numCache>
            </c:numRef>
          </c:val>
        </c:ser>
        <c:marker val="1"/>
        <c:axId val="55111040"/>
        <c:axId val="55382016"/>
      </c:lineChart>
      <c:catAx>
        <c:axId val="551110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CA" sz="2800"/>
                  <a:t>Time</a:t>
                </a:r>
              </a:p>
            </c:rich>
          </c:tx>
          <c:layout/>
        </c:title>
        <c:tickLblPos val="none"/>
        <c:crossAx val="55382016"/>
        <c:crosses val="autoZero"/>
        <c:auto val="1"/>
        <c:lblAlgn val="ctr"/>
        <c:lblOffset val="100"/>
      </c:catAx>
      <c:valAx>
        <c:axId val="5538201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CA" sz="2800"/>
                  <a:t>Service</a:t>
                </a:r>
                <a:r>
                  <a:rPr lang="en-CA" sz="2800" baseline="0"/>
                  <a:t> level</a:t>
                </a:r>
                <a:endParaRPr lang="en-CA" sz="2800"/>
              </a:p>
            </c:rich>
          </c:tx>
          <c:layout/>
        </c:title>
        <c:numFmt formatCode="General" sourceLinked="1"/>
        <c:tickLblPos val="none"/>
        <c:crossAx val="551110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3600"/>
            </a:pPr>
            <a:r>
              <a:rPr lang="en-CA" sz="3600" cap="small" baseline="0" dirty="0" smtClean="0">
                <a:solidFill>
                  <a:srgbClr val="404040"/>
                </a:solidFill>
                <a:latin typeface="TradeGothic Bold" pitchFamily="34" charset="0"/>
              </a:rPr>
              <a:t>Civic Core Efforts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Sheet1!$F$9</c:f>
              <c:strCache>
                <c:ptCount val="1"/>
                <c:pt idx="0">
                  <c:v>Needs</c:v>
                </c:pt>
              </c:strCache>
            </c:strRef>
          </c:tx>
          <c:spPr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Sheet1!$G$8:$N$8</c:f>
              <c:strCache>
                <c:ptCount val="8"/>
                <c:pt idx="0">
                  <c:v>Stage 1</c:v>
                </c:pt>
                <c:pt idx="1">
                  <c:v>Stage 2</c:v>
                </c:pt>
                <c:pt idx="2">
                  <c:v>Stage 3</c:v>
                </c:pt>
                <c:pt idx="3">
                  <c:v>Stage 4</c:v>
                </c:pt>
                <c:pt idx="4">
                  <c:v>Stage 5</c:v>
                </c:pt>
                <c:pt idx="5">
                  <c:v>Stage 6</c:v>
                </c:pt>
                <c:pt idx="6">
                  <c:v>Stage 7</c:v>
                </c:pt>
                <c:pt idx="7">
                  <c:v>Stage 8</c:v>
                </c:pt>
              </c:strCache>
            </c:strRef>
          </c:cat>
          <c:val>
            <c:numRef>
              <c:f>Sheet1!$G$9:$N$9</c:f>
              <c:numCache>
                <c:formatCode>General</c:formatCode>
                <c:ptCount val="8"/>
                <c:pt idx="0">
                  <c:v>3</c:v>
                </c:pt>
                <c:pt idx="1">
                  <c:v>3</c:v>
                </c:pt>
                <c:pt idx="2">
                  <c:v>3.25</c:v>
                </c:pt>
                <c:pt idx="3">
                  <c:v>3.5</c:v>
                </c:pt>
                <c:pt idx="4">
                  <c:v>3.75</c:v>
                </c:pt>
                <c:pt idx="5">
                  <c:v>4</c:v>
                </c:pt>
                <c:pt idx="6">
                  <c:v>4.5</c:v>
                </c:pt>
                <c:pt idx="7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Sheet1!$F$10</c:f>
              <c:strCache>
                <c:ptCount val="1"/>
                <c:pt idx="0">
                  <c:v>Gov't Services</c:v>
                </c:pt>
              </c:strCache>
            </c:strRef>
          </c:tx>
          <c:spPr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Sheet1!$G$8:$N$8</c:f>
              <c:strCache>
                <c:ptCount val="8"/>
                <c:pt idx="0">
                  <c:v>Stage 1</c:v>
                </c:pt>
                <c:pt idx="1">
                  <c:v>Stage 2</c:v>
                </c:pt>
                <c:pt idx="2">
                  <c:v>Stage 3</c:v>
                </c:pt>
                <c:pt idx="3">
                  <c:v>Stage 4</c:v>
                </c:pt>
                <c:pt idx="4">
                  <c:v>Stage 5</c:v>
                </c:pt>
                <c:pt idx="5">
                  <c:v>Stage 6</c:v>
                </c:pt>
                <c:pt idx="6">
                  <c:v>Stage 7</c:v>
                </c:pt>
                <c:pt idx="7">
                  <c:v>Stage 8</c:v>
                </c:pt>
              </c:strCache>
            </c:strRef>
          </c:cat>
          <c:val>
            <c:numRef>
              <c:f>Sheet1!$G$10:$N$10</c:f>
              <c:numCache>
                <c:formatCode>General</c:formatCode>
                <c:ptCount val="8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1.7500000000000013</c:v>
                </c:pt>
                <c:pt idx="5">
                  <c:v>1.7500000000000013</c:v>
                </c:pt>
                <c:pt idx="6">
                  <c:v>1.5</c:v>
                </c:pt>
                <c:pt idx="7">
                  <c:v>1.5</c:v>
                </c:pt>
              </c:numCache>
            </c:numRef>
          </c:val>
        </c:ser>
        <c:marker val="1"/>
        <c:axId val="57093504"/>
        <c:axId val="57103872"/>
      </c:lineChart>
      <c:catAx>
        <c:axId val="570935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CA" sz="2800"/>
                  <a:t>Time</a:t>
                </a:r>
              </a:p>
            </c:rich>
          </c:tx>
          <c:layout/>
        </c:title>
        <c:tickLblPos val="none"/>
        <c:crossAx val="57103872"/>
        <c:crosses val="autoZero"/>
        <c:auto val="1"/>
        <c:lblAlgn val="ctr"/>
        <c:lblOffset val="100"/>
      </c:catAx>
      <c:valAx>
        <c:axId val="5710387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CA" sz="2800"/>
                  <a:t>Service</a:t>
                </a:r>
                <a:r>
                  <a:rPr lang="en-CA" sz="2800" baseline="0"/>
                  <a:t> level</a:t>
                </a:r>
                <a:endParaRPr lang="en-CA" sz="2800"/>
              </a:p>
            </c:rich>
          </c:tx>
          <c:layout/>
        </c:title>
        <c:numFmt formatCode="General" sourceLinked="1"/>
        <c:tickLblPos val="none"/>
        <c:crossAx val="5709350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88A86-F390-4A36-852E-F669774073C1}" type="datetimeFigureOut">
              <a:rPr lang="en-US" smtClean="0"/>
              <a:pPr/>
              <a:t>12/7/2009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6B962-F291-4838-B055-FC884CF9E70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03873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None/>
            </a:pPr>
            <a:endParaRPr lang="en-CA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18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19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None/>
            </a:pPr>
            <a:endParaRPr lang="en-CA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20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21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None/>
            </a:pPr>
            <a:endParaRPr lang="en-CA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22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23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endParaRPr lang="en-CA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24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29% of the population contributes 85% of volunteer hours, 78% of all dollars donated, and 71% of civic </a:t>
            </a:r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participation.</a:t>
            </a:r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B962-F291-4838-B055-FC884CF9E701}" type="slidenum">
              <a:rPr lang="en-CA" smtClean="0"/>
              <a:pPr/>
              <a:t>17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80000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7D53C8-8E48-4129-BDBB-8E7E81919E41}" type="datetimeFigureOut">
              <a:rPr lang="en-US" smtClean="0"/>
              <a:pPr/>
              <a:t>12/7/2009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21F3-5398-43C6-899F-ECAC9EAB19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3C8-8E48-4129-BDBB-8E7E81919E41}" type="datetimeFigureOut">
              <a:rPr lang="en-US" smtClean="0"/>
              <a:pPr/>
              <a:t>12/7/2009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21F3-5398-43C6-899F-ECAC9EAB19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3C8-8E48-4129-BDBB-8E7E81919E41}" type="datetimeFigureOut">
              <a:rPr lang="en-US" smtClean="0"/>
              <a:pPr/>
              <a:t>12/7/2009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21F3-5398-43C6-899F-ECAC9EAB19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3C8-8E48-4129-BDBB-8E7E81919E41}" type="datetimeFigureOut">
              <a:rPr lang="en-US" smtClean="0"/>
              <a:pPr/>
              <a:t>12/7/2009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21F3-5398-43C6-899F-ECAC9EAB19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3C8-8E48-4129-BDBB-8E7E81919E41}" type="datetimeFigureOut">
              <a:rPr lang="en-US" smtClean="0"/>
              <a:pPr/>
              <a:t>12/7/2009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21F3-5398-43C6-899F-ECAC9EAB19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3C8-8E48-4129-BDBB-8E7E81919E41}" type="datetimeFigureOut">
              <a:rPr lang="en-US" smtClean="0"/>
              <a:pPr/>
              <a:t>12/7/2009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21F3-5398-43C6-899F-ECAC9EAB19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3C8-8E48-4129-BDBB-8E7E81919E41}" type="datetimeFigureOut">
              <a:rPr lang="en-US" smtClean="0"/>
              <a:pPr/>
              <a:t>12/7/2009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21F3-5398-43C6-899F-ECAC9EAB19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3C8-8E48-4129-BDBB-8E7E81919E41}" type="datetimeFigureOut">
              <a:rPr lang="en-US" smtClean="0"/>
              <a:pPr/>
              <a:t>12/7/2009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21F3-5398-43C6-899F-ECAC9EAB19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3C8-8E48-4129-BDBB-8E7E81919E41}" type="datetimeFigureOut">
              <a:rPr lang="en-US" smtClean="0"/>
              <a:pPr/>
              <a:t>12/7/2009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21F3-5398-43C6-899F-ECAC9EAB19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3C8-8E48-4129-BDBB-8E7E81919E41}" type="datetimeFigureOut">
              <a:rPr lang="en-US" smtClean="0"/>
              <a:pPr/>
              <a:t>12/7/2009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21F3-5398-43C6-899F-ECAC9EAB19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3C8-8E48-4129-BDBB-8E7E81919E41}" type="datetimeFigureOut">
              <a:rPr lang="en-US" smtClean="0"/>
              <a:pPr/>
              <a:t>12/7/2009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21F3-5398-43C6-899F-ECAC9EAB19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5715016"/>
            <a:ext cx="9144000" cy="12858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396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647D53C8-8E48-4129-BDBB-8E7E81919E41}" type="datetimeFigureOut">
              <a:rPr lang="en-US" smtClean="0"/>
              <a:pPr/>
              <a:t>12/7/2009</a:t>
            </a:fld>
            <a:endParaRPr lang="en-CA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-71470" y="5357826"/>
            <a:ext cx="94297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Website capture - 29to42.JPG"/>
          <p:cNvPicPr>
            <a:picLocks noChangeAspect="1"/>
          </p:cNvPicPr>
          <p:nvPr userDrawn="1"/>
        </p:nvPicPr>
        <p:blipFill>
          <a:blip r:embed="rId13" cstate="print"/>
          <a:srcRect b="10000"/>
          <a:stretch>
            <a:fillRect/>
          </a:stretch>
        </p:blipFill>
        <p:spPr>
          <a:xfrm>
            <a:off x="0" y="-24"/>
            <a:ext cx="9144000" cy="5786478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1500166" y="2500306"/>
            <a:ext cx="6286544" cy="32147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3929058" y="928670"/>
            <a:ext cx="4214842" cy="18573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9454" y="64396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421F3-5398-43C6-899F-ECAC9EAB19A2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429520" y="5929330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29to42.ca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Requiem Display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Futura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Futura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Futura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Futura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Futura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676532"/>
            <a:ext cx="6596806" cy="2552668"/>
          </a:xfrm>
        </p:spPr>
        <p:txBody>
          <a:bodyPr/>
          <a:lstStyle/>
          <a:p>
            <a:r>
              <a:rPr lang="en-CA" sz="4800" b="1" cap="small" dirty="0" smtClean="0">
                <a:solidFill>
                  <a:srgbClr val="A80000"/>
                </a:solidFill>
                <a:latin typeface="TradeGothic Bold" pitchFamily="34" charset="0"/>
              </a:rPr>
              <a:t>Renewing Canada’s </a:t>
            </a:r>
            <a:br>
              <a:rPr lang="en-CA" sz="4800" b="1" cap="small" dirty="0" smtClean="0">
                <a:solidFill>
                  <a:srgbClr val="A80000"/>
                </a:solidFill>
                <a:latin typeface="TradeGothic Bold" pitchFamily="34" charset="0"/>
              </a:rPr>
            </a:br>
            <a:r>
              <a:rPr lang="en-CA" sz="4800" b="1" cap="small" dirty="0" smtClean="0">
                <a:solidFill>
                  <a:srgbClr val="A80000"/>
                </a:solidFill>
                <a:latin typeface="TradeGothic Bold" pitchFamily="34" charset="0"/>
              </a:rPr>
              <a:t>Civic Core</a:t>
            </a:r>
            <a:endParaRPr lang="en-CA" sz="4800" b="1" cap="small" dirty="0">
              <a:solidFill>
                <a:srgbClr val="A8000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714620"/>
            <a:ext cx="8229600" cy="2511420"/>
          </a:xfrm>
        </p:spPr>
        <p:txBody>
          <a:bodyPr/>
          <a:lstStyle/>
          <a:p>
            <a:r>
              <a:rPr lang="en-CA" sz="4000" dirty="0" smtClean="0">
                <a:solidFill>
                  <a:srgbClr val="404040"/>
                </a:solidFill>
                <a:latin typeface="TradeGothic Bold" pitchFamily="34" charset="0"/>
              </a:rPr>
              <a:t>Demand for charitable </a:t>
            </a:r>
            <a:br>
              <a:rPr lang="en-CA" sz="4000" dirty="0" smtClean="0">
                <a:solidFill>
                  <a:srgbClr val="404040"/>
                </a:solidFill>
                <a:latin typeface="TradeGothic Bold" pitchFamily="34" charset="0"/>
              </a:rPr>
            </a:br>
            <a:r>
              <a:rPr lang="en-CA" sz="4000" dirty="0" smtClean="0">
                <a:solidFill>
                  <a:srgbClr val="404040"/>
                </a:solidFill>
                <a:latin typeface="TradeGothic Bold" pitchFamily="34" charset="0"/>
              </a:rPr>
              <a:t>services  is </a:t>
            </a:r>
            <a:br>
              <a:rPr lang="en-CA" sz="4000" dirty="0" smtClean="0">
                <a:solidFill>
                  <a:srgbClr val="404040"/>
                </a:solidFill>
                <a:latin typeface="TradeGothic Bold" pitchFamily="34" charset="0"/>
              </a:rPr>
            </a:br>
            <a:r>
              <a:rPr lang="en-CA" sz="4000" dirty="0" smtClean="0">
                <a:solidFill>
                  <a:srgbClr val="404040"/>
                </a:solidFill>
                <a:latin typeface="TradeGothic Bold" pitchFamily="34" charset="0"/>
              </a:rPr>
              <a:t>g</a:t>
            </a:r>
            <a:r>
              <a:rPr lang="en-CA" dirty="0" smtClean="0">
                <a:solidFill>
                  <a:srgbClr val="404040"/>
                </a:solidFill>
                <a:latin typeface="TradeGothic Bold" pitchFamily="34" charset="0"/>
              </a:rPr>
              <a:t>r</a:t>
            </a:r>
            <a:r>
              <a:rPr lang="en-CA" sz="4800" dirty="0" smtClean="0">
                <a:solidFill>
                  <a:srgbClr val="404040"/>
                </a:solidFill>
                <a:latin typeface="TradeGothic Bold" pitchFamily="34" charset="0"/>
              </a:rPr>
              <a:t>o</a:t>
            </a:r>
            <a:r>
              <a:rPr lang="en-CA" sz="5400" dirty="0" smtClean="0">
                <a:solidFill>
                  <a:srgbClr val="404040"/>
                </a:solidFill>
                <a:latin typeface="TradeGothic Bold" pitchFamily="34" charset="0"/>
              </a:rPr>
              <a:t>w</a:t>
            </a:r>
            <a:r>
              <a:rPr lang="en-CA" sz="6000" dirty="0" smtClean="0">
                <a:solidFill>
                  <a:srgbClr val="404040"/>
                </a:solidFill>
                <a:latin typeface="TradeGothic Bold" pitchFamily="34" charset="0"/>
              </a:rPr>
              <a:t>i</a:t>
            </a:r>
            <a:r>
              <a:rPr lang="en-CA" sz="6600" dirty="0" smtClean="0">
                <a:solidFill>
                  <a:srgbClr val="404040"/>
                </a:solidFill>
                <a:latin typeface="TradeGothic Bold" pitchFamily="34" charset="0"/>
              </a:rPr>
              <a:t>n</a:t>
            </a:r>
            <a:r>
              <a:rPr lang="en-CA" sz="7200" dirty="0" smtClean="0">
                <a:solidFill>
                  <a:srgbClr val="404040"/>
                </a:solidFill>
                <a:latin typeface="TradeGothic Bold" pitchFamily="34" charset="0"/>
              </a:rPr>
              <a:t>g</a:t>
            </a:r>
            <a:endParaRPr lang="en-CA" sz="4000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27584" y="404664"/>
            <a:ext cx="7632848" cy="51845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" name="Program needs and delivery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084766367"/>
              </p:ext>
            </p:extLst>
          </p:nvPr>
        </p:nvGraphicFramePr>
        <p:xfrm>
          <a:off x="886408" y="489856"/>
          <a:ext cx="7574024" cy="5243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27584" y="404664"/>
            <a:ext cx="7632848" cy="51845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" name="Program needs and delivery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084766367"/>
              </p:ext>
            </p:extLst>
          </p:nvPr>
        </p:nvGraphicFramePr>
        <p:xfrm>
          <a:off x="886408" y="489856"/>
          <a:ext cx="7574024" cy="5243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Curved Left Arrow 20"/>
          <p:cNvSpPr/>
          <p:nvPr/>
        </p:nvSpPr>
        <p:spPr>
          <a:xfrm>
            <a:off x="6500826" y="857232"/>
            <a:ext cx="571504" cy="2500330"/>
          </a:xfrm>
          <a:prstGeom prst="curvedLeftArrow">
            <a:avLst>
              <a:gd name="adj1" fmla="val 8199"/>
              <a:gd name="adj2" fmla="val 34062"/>
              <a:gd name="adj3" fmla="val 47863"/>
            </a:avLst>
          </a:prstGeom>
          <a:solidFill>
            <a:srgbClr val="A80000"/>
          </a:solidFill>
          <a:ln>
            <a:solidFill>
              <a:srgbClr val="A8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1785919" y="3214686"/>
            <a:ext cx="4643470" cy="883142"/>
          </a:xfrm>
          <a:custGeom>
            <a:avLst/>
            <a:gdLst>
              <a:gd name="connsiteX0" fmla="*/ 44971 w 4661941"/>
              <a:gd name="connsiteY0" fmla="*/ 644577 h 1409075"/>
              <a:gd name="connsiteX1" fmla="*/ 44971 w 4661941"/>
              <a:gd name="connsiteY1" fmla="*/ 644577 h 1409075"/>
              <a:gd name="connsiteX2" fmla="*/ 929391 w 4661941"/>
              <a:gd name="connsiteY2" fmla="*/ 659567 h 1409075"/>
              <a:gd name="connsiteX3" fmla="*/ 2218545 w 4661941"/>
              <a:gd name="connsiteY3" fmla="*/ 464695 h 1409075"/>
              <a:gd name="connsiteX4" fmla="*/ 3537679 w 4661941"/>
              <a:gd name="connsiteY4" fmla="*/ 119921 h 1409075"/>
              <a:gd name="connsiteX5" fmla="*/ 4407109 w 4661941"/>
              <a:gd name="connsiteY5" fmla="*/ 0 h 1409075"/>
              <a:gd name="connsiteX6" fmla="*/ 4661941 w 4661941"/>
              <a:gd name="connsiteY6" fmla="*/ 164891 h 1409075"/>
              <a:gd name="connsiteX7" fmla="*/ 4646951 w 4661941"/>
              <a:gd name="connsiteY7" fmla="*/ 1304144 h 1409075"/>
              <a:gd name="connsiteX8" fmla="*/ 4646951 w 4661941"/>
              <a:gd name="connsiteY8" fmla="*/ 1409075 h 1409075"/>
              <a:gd name="connsiteX9" fmla="*/ 4017364 w 4661941"/>
              <a:gd name="connsiteY9" fmla="*/ 1409075 h 1409075"/>
              <a:gd name="connsiteX10" fmla="*/ 3327817 w 4661941"/>
              <a:gd name="connsiteY10" fmla="*/ 1259173 h 1409075"/>
              <a:gd name="connsiteX11" fmla="*/ 2668250 w 4661941"/>
              <a:gd name="connsiteY11" fmla="*/ 1259173 h 1409075"/>
              <a:gd name="connsiteX12" fmla="*/ 2023672 w 4661941"/>
              <a:gd name="connsiteY12" fmla="*/ 1094281 h 1409075"/>
              <a:gd name="connsiteX13" fmla="*/ 0 w 4661941"/>
              <a:gd name="connsiteY13" fmla="*/ 1109272 h 1409075"/>
              <a:gd name="connsiteX14" fmla="*/ 44971 w 4661941"/>
              <a:gd name="connsiteY14" fmla="*/ 644577 h 1409075"/>
              <a:gd name="connsiteX0" fmla="*/ 17079 w 4661941"/>
              <a:gd name="connsiteY0" fmla="*/ 775163 h 1409075"/>
              <a:gd name="connsiteX1" fmla="*/ 44971 w 4661941"/>
              <a:gd name="connsiteY1" fmla="*/ 644577 h 1409075"/>
              <a:gd name="connsiteX2" fmla="*/ 929391 w 4661941"/>
              <a:gd name="connsiteY2" fmla="*/ 659567 h 1409075"/>
              <a:gd name="connsiteX3" fmla="*/ 2218545 w 4661941"/>
              <a:gd name="connsiteY3" fmla="*/ 464695 h 1409075"/>
              <a:gd name="connsiteX4" fmla="*/ 3537679 w 4661941"/>
              <a:gd name="connsiteY4" fmla="*/ 119921 h 1409075"/>
              <a:gd name="connsiteX5" fmla="*/ 4407109 w 4661941"/>
              <a:gd name="connsiteY5" fmla="*/ 0 h 1409075"/>
              <a:gd name="connsiteX6" fmla="*/ 4661941 w 4661941"/>
              <a:gd name="connsiteY6" fmla="*/ 164891 h 1409075"/>
              <a:gd name="connsiteX7" fmla="*/ 4646951 w 4661941"/>
              <a:gd name="connsiteY7" fmla="*/ 1304144 h 1409075"/>
              <a:gd name="connsiteX8" fmla="*/ 4646951 w 4661941"/>
              <a:gd name="connsiteY8" fmla="*/ 1409075 h 1409075"/>
              <a:gd name="connsiteX9" fmla="*/ 4017364 w 4661941"/>
              <a:gd name="connsiteY9" fmla="*/ 1409075 h 1409075"/>
              <a:gd name="connsiteX10" fmla="*/ 3327817 w 4661941"/>
              <a:gd name="connsiteY10" fmla="*/ 1259173 h 1409075"/>
              <a:gd name="connsiteX11" fmla="*/ 2668250 w 4661941"/>
              <a:gd name="connsiteY11" fmla="*/ 1259173 h 1409075"/>
              <a:gd name="connsiteX12" fmla="*/ 2023672 w 4661941"/>
              <a:gd name="connsiteY12" fmla="*/ 1094281 h 1409075"/>
              <a:gd name="connsiteX13" fmla="*/ 0 w 4661941"/>
              <a:gd name="connsiteY13" fmla="*/ 1109272 h 1409075"/>
              <a:gd name="connsiteX14" fmla="*/ 17079 w 4661941"/>
              <a:gd name="connsiteY14" fmla="*/ 775163 h 1409075"/>
              <a:gd name="connsiteX0" fmla="*/ 17079 w 4661941"/>
              <a:gd name="connsiteY0" fmla="*/ 775163 h 1409075"/>
              <a:gd name="connsiteX1" fmla="*/ 44971 w 4661941"/>
              <a:gd name="connsiteY1" fmla="*/ 644577 h 1409075"/>
              <a:gd name="connsiteX2" fmla="*/ 874335 w 4661941"/>
              <a:gd name="connsiteY2" fmla="*/ 332213 h 1409075"/>
              <a:gd name="connsiteX3" fmla="*/ 2218545 w 4661941"/>
              <a:gd name="connsiteY3" fmla="*/ 464695 h 1409075"/>
              <a:gd name="connsiteX4" fmla="*/ 3537679 w 4661941"/>
              <a:gd name="connsiteY4" fmla="*/ 119921 h 1409075"/>
              <a:gd name="connsiteX5" fmla="*/ 4407109 w 4661941"/>
              <a:gd name="connsiteY5" fmla="*/ 0 h 1409075"/>
              <a:gd name="connsiteX6" fmla="*/ 4661941 w 4661941"/>
              <a:gd name="connsiteY6" fmla="*/ 164891 h 1409075"/>
              <a:gd name="connsiteX7" fmla="*/ 4646951 w 4661941"/>
              <a:gd name="connsiteY7" fmla="*/ 1304144 h 1409075"/>
              <a:gd name="connsiteX8" fmla="*/ 4646951 w 4661941"/>
              <a:gd name="connsiteY8" fmla="*/ 1409075 h 1409075"/>
              <a:gd name="connsiteX9" fmla="*/ 4017364 w 4661941"/>
              <a:gd name="connsiteY9" fmla="*/ 1409075 h 1409075"/>
              <a:gd name="connsiteX10" fmla="*/ 3327817 w 4661941"/>
              <a:gd name="connsiteY10" fmla="*/ 1259173 h 1409075"/>
              <a:gd name="connsiteX11" fmla="*/ 2668250 w 4661941"/>
              <a:gd name="connsiteY11" fmla="*/ 1259173 h 1409075"/>
              <a:gd name="connsiteX12" fmla="*/ 2023672 w 4661941"/>
              <a:gd name="connsiteY12" fmla="*/ 1094281 h 1409075"/>
              <a:gd name="connsiteX13" fmla="*/ 0 w 4661941"/>
              <a:gd name="connsiteY13" fmla="*/ 1109272 h 1409075"/>
              <a:gd name="connsiteX14" fmla="*/ 17079 w 4661941"/>
              <a:gd name="connsiteY14" fmla="*/ 775163 h 1409075"/>
              <a:gd name="connsiteX0" fmla="*/ 17079 w 4661941"/>
              <a:gd name="connsiteY0" fmla="*/ 775163 h 1409075"/>
              <a:gd name="connsiteX1" fmla="*/ 17079 w 4661941"/>
              <a:gd name="connsiteY1" fmla="*/ 332213 h 1409075"/>
              <a:gd name="connsiteX2" fmla="*/ 874335 w 4661941"/>
              <a:gd name="connsiteY2" fmla="*/ 332213 h 1409075"/>
              <a:gd name="connsiteX3" fmla="*/ 2218545 w 4661941"/>
              <a:gd name="connsiteY3" fmla="*/ 464695 h 1409075"/>
              <a:gd name="connsiteX4" fmla="*/ 3537679 w 4661941"/>
              <a:gd name="connsiteY4" fmla="*/ 119921 h 1409075"/>
              <a:gd name="connsiteX5" fmla="*/ 4407109 w 4661941"/>
              <a:gd name="connsiteY5" fmla="*/ 0 h 1409075"/>
              <a:gd name="connsiteX6" fmla="*/ 4661941 w 4661941"/>
              <a:gd name="connsiteY6" fmla="*/ 164891 h 1409075"/>
              <a:gd name="connsiteX7" fmla="*/ 4646951 w 4661941"/>
              <a:gd name="connsiteY7" fmla="*/ 1304144 h 1409075"/>
              <a:gd name="connsiteX8" fmla="*/ 4646951 w 4661941"/>
              <a:gd name="connsiteY8" fmla="*/ 1409075 h 1409075"/>
              <a:gd name="connsiteX9" fmla="*/ 4017364 w 4661941"/>
              <a:gd name="connsiteY9" fmla="*/ 1409075 h 1409075"/>
              <a:gd name="connsiteX10" fmla="*/ 3327817 w 4661941"/>
              <a:gd name="connsiteY10" fmla="*/ 1259173 h 1409075"/>
              <a:gd name="connsiteX11" fmla="*/ 2668250 w 4661941"/>
              <a:gd name="connsiteY11" fmla="*/ 1259173 h 1409075"/>
              <a:gd name="connsiteX12" fmla="*/ 2023672 w 4661941"/>
              <a:gd name="connsiteY12" fmla="*/ 1094281 h 1409075"/>
              <a:gd name="connsiteX13" fmla="*/ 0 w 4661941"/>
              <a:gd name="connsiteY13" fmla="*/ 1109272 h 1409075"/>
              <a:gd name="connsiteX14" fmla="*/ 17079 w 4661941"/>
              <a:gd name="connsiteY14" fmla="*/ 775163 h 1409075"/>
              <a:gd name="connsiteX0" fmla="*/ 17079 w 4661941"/>
              <a:gd name="connsiteY0" fmla="*/ 775163 h 1409075"/>
              <a:gd name="connsiteX1" fmla="*/ 17079 w 4661941"/>
              <a:gd name="connsiteY1" fmla="*/ 332213 h 1409075"/>
              <a:gd name="connsiteX2" fmla="*/ 874335 w 4661941"/>
              <a:gd name="connsiteY2" fmla="*/ 332213 h 1409075"/>
              <a:gd name="connsiteX3" fmla="*/ 2231657 w 4661941"/>
              <a:gd name="connsiteY3" fmla="*/ 221475 h 1409075"/>
              <a:gd name="connsiteX4" fmla="*/ 3537679 w 4661941"/>
              <a:gd name="connsiteY4" fmla="*/ 119921 h 1409075"/>
              <a:gd name="connsiteX5" fmla="*/ 4407109 w 4661941"/>
              <a:gd name="connsiteY5" fmla="*/ 0 h 1409075"/>
              <a:gd name="connsiteX6" fmla="*/ 4661941 w 4661941"/>
              <a:gd name="connsiteY6" fmla="*/ 164891 h 1409075"/>
              <a:gd name="connsiteX7" fmla="*/ 4646951 w 4661941"/>
              <a:gd name="connsiteY7" fmla="*/ 1304144 h 1409075"/>
              <a:gd name="connsiteX8" fmla="*/ 4646951 w 4661941"/>
              <a:gd name="connsiteY8" fmla="*/ 1409075 h 1409075"/>
              <a:gd name="connsiteX9" fmla="*/ 4017364 w 4661941"/>
              <a:gd name="connsiteY9" fmla="*/ 1409075 h 1409075"/>
              <a:gd name="connsiteX10" fmla="*/ 3327817 w 4661941"/>
              <a:gd name="connsiteY10" fmla="*/ 1259173 h 1409075"/>
              <a:gd name="connsiteX11" fmla="*/ 2668250 w 4661941"/>
              <a:gd name="connsiteY11" fmla="*/ 1259173 h 1409075"/>
              <a:gd name="connsiteX12" fmla="*/ 2023672 w 4661941"/>
              <a:gd name="connsiteY12" fmla="*/ 1094281 h 1409075"/>
              <a:gd name="connsiteX13" fmla="*/ 0 w 4661941"/>
              <a:gd name="connsiteY13" fmla="*/ 1109272 h 1409075"/>
              <a:gd name="connsiteX14" fmla="*/ 17079 w 4661941"/>
              <a:gd name="connsiteY14" fmla="*/ 775163 h 1409075"/>
              <a:gd name="connsiteX0" fmla="*/ 17079 w 4661941"/>
              <a:gd name="connsiteY0" fmla="*/ 775163 h 1409075"/>
              <a:gd name="connsiteX1" fmla="*/ 17079 w 4661941"/>
              <a:gd name="connsiteY1" fmla="*/ 332213 h 1409075"/>
              <a:gd name="connsiteX2" fmla="*/ 874335 w 4661941"/>
              <a:gd name="connsiteY2" fmla="*/ 332213 h 1409075"/>
              <a:gd name="connsiteX3" fmla="*/ 2231657 w 4661941"/>
              <a:gd name="connsiteY3" fmla="*/ 221475 h 1409075"/>
              <a:gd name="connsiteX4" fmla="*/ 3446103 w 4661941"/>
              <a:gd name="connsiteY4" fmla="*/ 332213 h 1409075"/>
              <a:gd name="connsiteX5" fmla="*/ 4407109 w 4661941"/>
              <a:gd name="connsiteY5" fmla="*/ 0 h 1409075"/>
              <a:gd name="connsiteX6" fmla="*/ 4661941 w 4661941"/>
              <a:gd name="connsiteY6" fmla="*/ 164891 h 1409075"/>
              <a:gd name="connsiteX7" fmla="*/ 4646951 w 4661941"/>
              <a:gd name="connsiteY7" fmla="*/ 1304144 h 1409075"/>
              <a:gd name="connsiteX8" fmla="*/ 4646951 w 4661941"/>
              <a:gd name="connsiteY8" fmla="*/ 1409075 h 1409075"/>
              <a:gd name="connsiteX9" fmla="*/ 4017364 w 4661941"/>
              <a:gd name="connsiteY9" fmla="*/ 1409075 h 1409075"/>
              <a:gd name="connsiteX10" fmla="*/ 3327817 w 4661941"/>
              <a:gd name="connsiteY10" fmla="*/ 1259173 h 1409075"/>
              <a:gd name="connsiteX11" fmla="*/ 2668250 w 4661941"/>
              <a:gd name="connsiteY11" fmla="*/ 1259173 h 1409075"/>
              <a:gd name="connsiteX12" fmla="*/ 2023672 w 4661941"/>
              <a:gd name="connsiteY12" fmla="*/ 1094281 h 1409075"/>
              <a:gd name="connsiteX13" fmla="*/ 0 w 4661941"/>
              <a:gd name="connsiteY13" fmla="*/ 1109272 h 1409075"/>
              <a:gd name="connsiteX14" fmla="*/ 17079 w 4661941"/>
              <a:gd name="connsiteY14" fmla="*/ 775163 h 1409075"/>
              <a:gd name="connsiteX0" fmla="*/ 17079 w 4661941"/>
              <a:gd name="connsiteY0" fmla="*/ 610272 h 1244184"/>
              <a:gd name="connsiteX1" fmla="*/ 17079 w 4661941"/>
              <a:gd name="connsiteY1" fmla="*/ 167322 h 1244184"/>
              <a:gd name="connsiteX2" fmla="*/ 874335 w 4661941"/>
              <a:gd name="connsiteY2" fmla="*/ 167322 h 1244184"/>
              <a:gd name="connsiteX3" fmla="*/ 2231657 w 4661941"/>
              <a:gd name="connsiteY3" fmla="*/ 56584 h 1244184"/>
              <a:gd name="connsiteX4" fmla="*/ 3446103 w 4661941"/>
              <a:gd name="connsiteY4" fmla="*/ 167322 h 1244184"/>
              <a:gd name="connsiteX5" fmla="*/ 4374797 w 4661941"/>
              <a:gd name="connsiteY5" fmla="*/ 388797 h 1244184"/>
              <a:gd name="connsiteX6" fmla="*/ 4661941 w 4661941"/>
              <a:gd name="connsiteY6" fmla="*/ 0 h 1244184"/>
              <a:gd name="connsiteX7" fmla="*/ 4646951 w 4661941"/>
              <a:gd name="connsiteY7" fmla="*/ 1139253 h 1244184"/>
              <a:gd name="connsiteX8" fmla="*/ 4646951 w 4661941"/>
              <a:gd name="connsiteY8" fmla="*/ 1244184 h 1244184"/>
              <a:gd name="connsiteX9" fmla="*/ 4017364 w 4661941"/>
              <a:gd name="connsiteY9" fmla="*/ 1244184 h 1244184"/>
              <a:gd name="connsiteX10" fmla="*/ 3327817 w 4661941"/>
              <a:gd name="connsiteY10" fmla="*/ 1094282 h 1244184"/>
              <a:gd name="connsiteX11" fmla="*/ 2668250 w 4661941"/>
              <a:gd name="connsiteY11" fmla="*/ 1094282 h 1244184"/>
              <a:gd name="connsiteX12" fmla="*/ 2023672 w 4661941"/>
              <a:gd name="connsiteY12" fmla="*/ 929390 h 1244184"/>
              <a:gd name="connsiteX13" fmla="*/ 0 w 4661941"/>
              <a:gd name="connsiteY13" fmla="*/ 944381 h 1244184"/>
              <a:gd name="connsiteX14" fmla="*/ 17079 w 4661941"/>
              <a:gd name="connsiteY14" fmla="*/ 610272 h 1244184"/>
              <a:gd name="connsiteX0" fmla="*/ 17079 w 4660549"/>
              <a:gd name="connsiteY0" fmla="*/ 553688 h 1187600"/>
              <a:gd name="connsiteX1" fmla="*/ 17079 w 4660549"/>
              <a:gd name="connsiteY1" fmla="*/ 110738 h 1187600"/>
              <a:gd name="connsiteX2" fmla="*/ 874335 w 4660549"/>
              <a:gd name="connsiteY2" fmla="*/ 110738 h 1187600"/>
              <a:gd name="connsiteX3" fmla="*/ 2231657 w 4660549"/>
              <a:gd name="connsiteY3" fmla="*/ 0 h 1187600"/>
              <a:gd name="connsiteX4" fmla="*/ 3446103 w 4660549"/>
              <a:gd name="connsiteY4" fmla="*/ 110738 h 1187600"/>
              <a:gd name="connsiteX5" fmla="*/ 4374797 w 4660549"/>
              <a:gd name="connsiteY5" fmla="*/ 332213 h 1187600"/>
              <a:gd name="connsiteX6" fmla="*/ 4660549 w 4660549"/>
              <a:gd name="connsiteY6" fmla="*/ 332211 h 1187600"/>
              <a:gd name="connsiteX7" fmla="*/ 4646951 w 4660549"/>
              <a:gd name="connsiteY7" fmla="*/ 1082669 h 1187600"/>
              <a:gd name="connsiteX8" fmla="*/ 4646951 w 4660549"/>
              <a:gd name="connsiteY8" fmla="*/ 1187600 h 1187600"/>
              <a:gd name="connsiteX9" fmla="*/ 4017364 w 4660549"/>
              <a:gd name="connsiteY9" fmla="*/ 1187600 h 1187600"/>
              <a:gd name="connsiteX10" fmla="*/ 3327817 w 4660549"/>
              <a:gd name="connsiteY10" fmla="*/ 1037698 h 1187600"/>
              <a:gd name="connsiteX11" fmla="*/ 2668250 w 4660549"/>
              <a:gd name="connsiteY11" fmla="*/ 1037698 h 1187600"/>
              <a:gd name="connsiteX12" fmla="*/ 2023672 w 4660549"/>
              <a:gd name="connsiteY12" fmla="*/ 872806 h 1187600"/>
              <a:gd name="connsiteX13" fmla="*/ 0 w 4660549"/>
              <a:gd name="connsiteY13" fmla="*/ 887797 h 1187600"/>
              <a:gd name="connsiteX14" fmla="*/ 17079 w 4660549"/>
              <a:gd name="connsiteY14" fmla="*/ 553688 h 1187600"/>
              <a:gd name="connsiteX0" fmla="*/ 17079 w 4660549"/>
              <a:gd name="connsiteY0" fmla="*/ 553688 h 1187600"/>
              <a:gd name="connsiteX1" fmla="*/ 17079 w 4660549"/>
              <a:gd name="connsiteY1" fmla="*/ 110738 h 1187600"/>
              <a:gd name="connsiteX2" fmla="*/ 874335 w 4660549"/>
              <a:gd name="connsiteY2" fmla="*/ 110738 h 1187600"/>
              <a:gd name="connsiteX3" fmla="*/ 2231657 w 4660549"/>
              <a:gd name="connsiteY3" fmla="*/ 0 h 1187600"/>
              <a:gd name="connsiteX4" fmla="*/ 3446103 w 4660549"/>
              <a:gd name="connsiteY4" fmla="*/ 110738 h 1187600"/>
              <a:gd name="connsiteX5" fmla="*/ 4374797 w 4660549"/>
              <a:gd name="connsiteY5" fmla="*/ 332213 h 1187600"/>
              <a:gd name="connsiteX6" fmla="*/ 4660549 w 4660549"/>
              <a:gd name="connsiteY6" fmla="*/ 332211 h 1187600"/>
              <a:gd name="connsiteX7" fmla="*/ 4646951 w 4660549"/>
              <a:gd name="connsiteY7" fmla="*/ 1082669 h 1187600"/>
              <a:gd name="connsiteX8" fmla="*/ 4646951 w 4660549"/>
              <a:gd name="connsiteY8" fmla="*/ 1187600 h 1187600"/>
              <a:gd name="connsiteX9" fmla="*/ 4017364 w 4660549"/>
              <a:gd name="connsiteY9" fmla="*/ 1187600 h 1187600"/>
              <a:gd name="connsiteX10" fmla="*/ 3327817 w 4660549"/>
              <a:gd name="connsiteY10" fmla="*/ 1037698 h 1187600"/>
              <a:gd name="connsiteX11" fmla="*/ 2731723 w 4660549"/>
              <a:gd name="connsiteY11" fmla="*/ 1107377 h 1187600"/>
              <a:gd name="connsiteX12" fmla="*/ 2023672 w 4660549"/>
              <a:gd name="connsiteY12" fmla="*/ 872806 h 1187600"/>
              <a:gd name="connsiteX13" fmla="*/ 0 w 4660549"/>
              <a:gd name="connsiteY13" fmla="*/ 887797 h 1187600"/>
              <a:gd name="connsiteX14" fmla="*/ 17079 w 4660549"/>
              <a:gd name="connsiteY14" fmla="*/ 553688 h 1187600"/>
              <a:gd name="connsiteX0" fmla="*/ 17079 w 4660549"/>
              <a:gd name="connsiteY0" fmla="*/ 553688 h 1218114"/>
              <a:gd name="connsiteX1" fmla="*/ 17079 w 4660549"/>
              <a:gd name="connsiteY1" fmla="*/ 110738 h 1218114"/>
              <a:gd name="connsiteX2" fmla="*/ 874335 w 4660549"/>
              <a:gd name="connsiteY2" fmla="*/ 110738 h 1218114"/>
              <a:gd name="connsiteX3" fmla="*/ 2231657 w 4660549"/>
              <a:gd name="connsiteY3" fmla="*/ 0 h 1218114"/>
              <a:gd name="connsiteX4" fmla="*/ 3446103 w 4660549"/>
              <a:gd name="connsiteY4" fmla="*/ 110738 h 1218114"/>
              <a:gd name="connsiteX5" fmla="*/ 4374797 w 4660549"/>
              <a:gd name="connsiteY5" fmla="*/ 332213 h 1218114"/>
              <a:gd name="connsiteX6" fmla="*/ 4660549 w 4660549"/>
              <a:gd name="connsiteY6" fmla="*/ 332211 h 1218114"/>
              <a:gd name="connsiteX7" fmla="*/ 4646951 w 4660549"/>
              <a:gd name="connsiteY7" fmla="*/ 1082669 h 1218114"/>
              <a:gd name="connsiteX8" fmla="*/ 4646951 w 4660549"/>
              <a:gd name="connsiteY8" fmla="*/ 1187600 h 1218114"/>
              <a:gd name="connsiteX9" fmla="*/ 4017364 w 4660549"/>
              <a:gd name="connsiteY9" fmla="*/ 1187600 h 1218114"/>
              <a:gd name="connsiteX10" fmla="*/ 3327817 w 4660549"/>
              <a:gd name="connsiteY10" fmla="*/ 1037698 h 1218114"/>
              <a:gd name="connsiteX11" fmla="*/ 2731723 w 4660549"/>
              <a:gd name="connsiteY11" fmla="*/ 1218114 h 1218114"/>
              <a:gd name="connsiteX12" fmla="*/ 2023672 w 4660549"/>
              <a:gd name="connsiteY12" fmla="*/ 872806 h 1218114"/>
              <a:gd name="connsiteX13" fmla="*/ 0 w 4660549"/>
              <a:gd name="connsiteY13" fmla="*/ 887797 h 1218114"/>
              <a:gd name="connsiteX14" fmla="*/ 17079 w 4660549"/>
              <a:gd name="connsiteY14" fmla="*/ 553688 h 1218114"/>
              <a:gd name="connsiteX0" fmla="*/ 17079 w 4660549"/>
              <a:gd name="connsiteY0" fmla="*/ 553688 h 1218114"/>
              <a:gd name="connsiteX1" fmla="*/ 17079 w 4660549"/>
              <a:gd name="connsiteY1" fmla="*/ 110738 h 1218114"/>
              <a:gd name="connsiteX2" fmla="*/ 874335 w 4660549"/>
              <a:gd name="connsiteY2" fmla="*/ 110738 h 1218114"/>
              <a:gd name="connsiteX3" fmla="*/ 2231657 w 4660549"/>
              <a:gd name="connsiteY3" fmla="*/ 0 h 1218114"/>
              <a:gd name="connsiteX4" fmla="*/ 3446103 w 4660549"/>
              <a:gd name="connsiteY4" fmla="*/ 110738 h 1218114"/>
              <a:gd name="connsiteX5" fmla="*/ 4374797 w 4660549"/>
              <a:gd name="connsiteY5" fmla="*/ 332213 h 1218114"/>
              <a:gd name="connsiteX6" fmla="*/ 4660549 w 4660549"/>
              <a:gd name="connsiteY6" fmla="*/ 332211 h 1218114"/>
              <a:gd name="connsiteX7" fmla="*/ 4646951 w 4660549"/>
              <a:gd name="connsiteY7" fmla="*/ 1082669 h 1218114"/>
              <a:gd name="connsiteX8" fmla="*/ 4646951 w 4660549"/>
              <a:gd name="connsiteY8" fmla="*/ 1187600 h 1218114"/>
              <a:gd name="connsiteX9" fmla="*/ 4017364 w 4660549"/>
              <a:gd name="connsiteY9" fmla="*/ 1187600 h 1218114"/>
              <a:gd name="connsiteX10" fmla="*/ 3327817 w 4660549"/>
              <a:gd name="connsiteY10" fmla="*/ 1037698 h 1218114"/>
              <a:gd name="connsiteX11" fmla="*/ 2731723 w 4660549"/>
              <a:gd name="connsiteY11" fmla="*/ 1218114 h 1218114"/>
              <a:gd name="connsiteX12" fmla="*/ 2017343 w 4660549"/>
              <a:gd name="connsiteY12" fmla="*/ 885900 h 1218114"/>
              <a:gd name="connsiteX13" fmla="*/ 0 w 4660549"/>
              <a:gd name="connsiteY13" fmla="*/ 887797 h 1218114"/>
              <a:gd name="connsiteX14" fmla="*/ 17079 w 4660549"/>
              <a:gd name="connsiteY14" fmla="*/ 553688 h 1218114"/>
              <a:gd name="connsiteX0" fmla="*/ 17079 w 4660549"/>
              <a:gd name="connsiteY0" fmla="*/ 553688 h 1187600"/>
              <a:gd name="connsiteX1" fmla="*/ 17079 w 4660549"/>
              <a:gd name="connsiteY1" fmla="*/ 110738 h 1187600"/>
              <a:gd name="connsiteX2" fmla="*/ 874335 w 4660549"/>
              <a:gd name="connsiteY2" fmla="*/ 110738 h 1187600"/>
              <a:gd name="connsiteX3" fmla="*/ 2231657 w 4660549"/>
              <a:gd name="connsiteY3" fmla="*/ 0 h 1187600"/>
              <a:gd name="connsiteX4" fmla="*/ 3446103 w 4660549"/>
              <a:gd name="connsiteY4" fmla="*/ 110738 h 1187600"/>
              <a:gd name="connsiteX5" fmla="*/ 4374797 w 4660549"/>
              <a:gd name="connsiteY5" fmla="*/ 332213 h 1187600"/>
              <a:gd name="connsiteX6" fmla="*/ 4660549 w 4660549"/>
              <a:gd name="connsiteY6" fmla="*/ 332211 h 1187600"/>
              <a:gd name="connsiteX7" fmla="*/ 4646951 w 4660549"/>
              <a:gd name="connsiteY7" fmla="*/ 1082669 h 1187600"/>
              <a:gd name="connsiteX8" fmla="*/ 4646951 w 4660549"/>
              <a:gd name="connsiteY8" fmla="*/ 1187600 h 1187600"/>
              <a:gd name="connsiteX9" fmla="*/ 4017364 w 4660549"/>
              <a:gd name="connsiteY9" fmla="*/ 1187600 h 1187600"/>
              <a:gd name="connsiteX10" fmla="*/ 3327817 w 4660549"/>
              <a:gd name="connsiteY10" fmla="*/ 1037698 h 1187600"/>
              <a:gd name="connsiteX11" fmla="*/ 2731723 w 4660549"/>
              <a:gd name="connsiteY11" fmla="*/ 1107376 h 1187600"/>
              <a:gd name="connsiteX12" fmla="*/ 2017343 w 4660549"/>
              <a:gd name="connsiteY12" fmla="*/ 885900 h 1187600"/>
              <a:gd name="connsiteX13" fmla="*/ 0 w 4660549"/>
              <a:gd name="connsiteY13" fmla="*/ 887797 h 1187600"/>
              <a:gd name="connsiteX14" fmla="*/ 17079 w 4660549"/>
              <a:gd name="connsiteY14" fmla="*/ 553688 h 1187600"/>
              <a:gd name="connsiteX0" fmla="*/ 17079 w 4660549"/>
              <a:gd name="connsiteY0" fmla="*/ 553688 h 1187600"/>
              <a:gd name="connsiteX1" fmla="*/ 17079 w 4660549"/>
              <a:gd name="connsiteY1" fmla="*/ 110738 h 1187600"/>
              <a:gd name="connsiteX2" fmla="*/ 874335 w 4660549"/>
              <a:gd name="connsiteY2" fmla="*/ 110738 h 1187600"/>
              <a:gd name="connsiteX3" fmla="*/ 2231657 w 4660549"/>
              <a:gd name="connsiteY3" fmla="*/ 0 h 1187600"/>
              <a:gd name="connsiteX4" fmla="*/ 3446103 w 4660549"/>
              <a:gd name="connsiteY4" fmla="*/ 110738 h 1187600"/>
              <a:gd name="connsiteX5" fmla="*/ 4374797 w 4660549"/>
              <a:gd name="connsiteY5" fmla="*/ 332213 h 1187600"/>
              <a:gd name="connsiteX6" fmla="*/ 4660549 w 4660549"/>
              <a:gd name="connsiteY6" fmla="*/ 332211 h 1187600"/>
              <a:gd name="connsiteX7" fmla="*/ 4646951 w 4660549"/>
              <a:gd name="connsiteY7" fmla="*/ 1082669 h 1187600"/>
              <a:gd name="connsiteX8" fmla="*/ 4646951 w 4660549"/>
              <a:gd name="connsiteY8" fmla="*/ 1187600 h 1187600"/>
              <a:gd name="connsiteX9" fmla="*/ 4017364 w 4660549"/>
              <a:gd name="connsiteY9" fmla="*/ 1187600 h 1187600"/>
              <a:gd name="connsiteX10" fmla="*/ 3327817 w 4660549"/>
              <a:gd name="connsiteY10" fmla="*/ 1037698 h 1187600"/>
              <a:gd name="connsiteX11" fmla="*/ 2660151 w 4660549"/>
              <a:gd name="connsiteY11" fmla="*/ 1123220 h 1187600"/>
              <a:gd name="connsiteX12" fmla="*/ 2017343 w 4660549"/>
              <a:gd name="connsiteY12" fmla="*/ 885900 h 1187600"/>
              <a:gd name="connsiteX13" fmla="*/ 0 w 4660549"/>
              <a:gd name="connsiteY13" fmla="*/ 887797 h 1187600"/>
              <a:gd name="connsiteX14" fmla="*/ 17079 w 4660549"/>
              <a:gd name="connsiteY14" fmla="*/ 553688 h 1187600"/>
              <a:gd name="connsiteX0" fmla="*/ 17079 w 4660549"/>
              <a:gd name="connsiteY0" fmla="*/ 553688 h 1187600"/>
              <a:gd name="connsiteX1" fmla="*/ 17079 w 4660549"/>
              <a:gd name="connsiteY1" fmla="*/ 110738 h 1187600"/>
              <a:gd name="connsiteX2" fmla="*/ 874335 w 4660549"/>
              <a:gd name="connsiteY2" fmla="*/ 110738 h 1187600"/>
              <a:gd name="connsiteX3" fmla="*/ 2231657 w 4660549"/>
              <a:gd name="connsiteY3" fmla="*/ 0 h 1187600"/>
              <a:gd name="connsiteX4" fmla="*/ 3446103 w 4660549"/>
              <a:gd name="connsiteY4" fmla="*/ 110738 h 1187600"/>
              <a:gd name="connsiteX5" fmla="*/ 4374797 w 4660549"/>
              <a:gd name="connsiteY5" fmla="*/ 332213 h 1187600"/>
              <a:gd name="connsiteX6" fmla="*/ 4660549 w 4660549"/>
              <a:gd name="connsiteY6" fmla="*/ 332211 h 1187600"/>
              <a:gd name="connsiteX7" fmla="*/ 4646951 w 4660549"/>
              <a:gd name="connsiteY7" fmla="*/ 1082669 h 1187600"/>
              <a:gd name="connsiteX8" fmla="*/ 4646951 w 4660549"/>
              <a:gd name="connsiteY8" fmla="*/ 1187600 h 1187600"/>
              <a:gd name="connsiteX9" fmla="*/ 4017364 w 4660549"/>
              <a:gd name="connsiteY9" fmla="*/ 1187600 h 1187600"/>
              <a:gd name="connsiteX10" fmla="*/ 3310482 w 4660549"/>
              <a:gd name="connsiteY10" fmla="*/ 1125028 h 1187600"/>
              <a:gd name="connsiteX11" fmla="*/ 2660151 w 4660549"/>
              <a:gd name="connsiteY11" fmla="*/ 1123220 h 1187600"/>
              <a:gd name="connsiteX12" fmla="*/ 2017343 w 4660549"/>
              <a:gd name="connsiteY12" fmla="*/ 885900 h 1187600"/>
              <a:gd name="connsiteX13" fmla="*/ 0 w 4660549"/>
              <a:gd name="connsiteY13" fmla="*/ 887797 h 1187600"/>
              <a:gd name="connsiteX14" fmla="*/ 17079 w 4660549"/>
              <a:gd name="connsiteY14" fmla="*/ 553688 h 1187600"/>
              <a:gd name="connsiteX0" fmla="*/ 17079 w 4660549"/>
              <a:gd name="connsiteY0" fmla="*/ 553688 h 1368978"/>
              <a:gd name="connsiteX1" fmla="*/ 17079 w 4660549"/>
              <a:gd name="connsiteY1" fmla="*/ 110738 h 1368978"/>
              <a:gd name="connsiteX2" fmla="*/ 874335 w 4660549"/>
              <a:gd name="connsiteY2" fmla="*/ 110738 h 1368978"/>
              <a:gd name="connsiteX3" fmla="*/ 2231657 w 4660549"/>
              <a:gd name="connsiteY3" fmla="*/ 0 h 1368978"/>
              <a:gd name="connsiteX4" fmla="*/ 3446103 w 4660549"/>
              <a:gd name="connsiteY4" fmla="*/ 110738 h 1368978"/>
              <a:gd name="connsiteX5" fmla="*/ 4374797 w 4660549"/>
              <a:gd name="connsiteY5" fmla="*/ 332213 h 1368978"/>
              <a:gd name="connsiteX6" fmla="*/ 4660549 w 4660549"/>
              <a:gd name="connsiteY6" fmla="*/ 332211 h 1368978"/>
              <a:gd name="connsiteX7" fmla="*/ 4646951 w 4660549"/>
              <a:gd name="connsiteY7" fmla="*/ 1082669 h 1368978"/>
              <a:gd name="connsiteX8" fmla="*/ 4646951 w 4660549"/>
              <a:gd name="connsiteY8" fmla="*/ 1187600 h 1368978"/>
              <a:gd name="connsiteX9" fmla="*/ 3961027 w 4660549"/>
              <a:gd name="connsiteY9" fmla="*/ 1368978 h 1368978"/>
              <a:gd name="connsiteX10" fmla="*/ 3310482 w 4660549"/>
              <a:gd name="connsiteY10" fmla="*/ 1125028 h 1368978"/>
              <a:gd name="connsiteX11" fmla="*/ 2660151 w 4660549"/>
              <a:gd name="connsiteY11" fmla="*/ 1123220 h 1368978"/>
              <a:gd name="connsiteX12" fmla="*/ 2017343 w 4660549"/>
              <a:gd name="connsiteY12" fmla="*/ 885900 h 1368978"/>
              <a:gd name="connsiteX13" fmla="*/ 0 w 4660549"/>
              <a:gd name="connsiteY13" fmla="*/ 887797 h 1368978"/>
              <a:gd name="connsiteX14" fmla="*/ 17079 w 4660549"/>
              <a:gd name="connsiteY14" fmla="*/ 553688 h 1368978"/>
              <a:gd name="connsiteX0" fmla="*/ 17079 w 4660549"/>
              <a:gd name="connsiteY0" fmla="*/ 553688 h 1368978"/>
              <a:gd name="connsiteX1" fmla="*/ 17079 w 4660549"/>
              <a:gd name="connsiteY1" fmla="*/ 110738 h 1368978"/>
              <a:gd name="connsiteX2" fmla="*/ 874335 w 4660549"/>
              <a:gd name="connsiteY2" fmla="*/ 110738 h 1368978"/>
              <a:gd name="connsiteX3" fmla="*/ 2231657 w 4660549"/>
              <a:gd name="connsiteY3" fmla="*/ 0 h 1368978"/>
              <a:gd name="connsiteX4" fmla="*/ 3446103 w 4660549"/>
              <a:gd name="connsiteY4" fmla="*/ 110738 h 1368978"/>
              <a:gd name="connsiteX5" fmla="*/ 4374797 w 4660549"/>
              <a:gd name="connsiteY5" fmla="*/ 332213 h 1368978"/>
              <a:gd name="connsiteX6" fmla="*/ 4660549 w 4660549"/>
              <a:gd name="connsiteY6" fmla="*/ 332211 h 1368978"/>
              <a:gd name="connsiteX7" fmla="*/ 4646951 w 4660549"/>
              <a:gd name="connsiteY7" fmla="*/ 1082669 h 1368978"/>
              <a:gd name="connsiteX8" fmla="*/ 4633950 w 4660549"/>
              <a:gd name="connsiteY8" fmla="*/ 1368978 h 1368978"/>
              <a:gd name="connsiteX9" fmla="*/ 3961027 w 4660549"/>
              <a:gd name="connsiteY9" fmla="*/ 1368978 h 1368978"/>
              <a:gd name="connsiteX10" fmla="*/ 3310482 w 4660549"/>
              <a:gd name="connsiteY10" fmla="*/ 1125028 h 1368978"/>
              <a:gd name="connsiteX11" fmla="*/ 2660151 w 4660549"/>
              <a:gd name="connsiteY11" fmla="*/ 1123220 h 1368978"/>
              <a:gd name="connsiteX12" fmla="*/ 2017343 w 4660549"/>
              <a:gd name="connsiteY12" fmla="*/ 885900 h 1368978"/>
              <a:gd name="connsiteX13" fmla="*/ 0 w 4660549"/>
              <a:gd name="connsiteY13" fmla="*/ 887797 h 1368978"/>
              <a:gd name="connsiteX14" fmla="*/ 17079 w 4660549"/>
              <a:gd name="connsiteY14" fmla="*/ 553688 h 1368978"/>
              <a:gd name="connsiteX0" fmla="*/ 17079 w 4660549"/>
              <a:gd name="connsiteY0" fmla="*/ 553688 h 1368978"/>
              <a:gd name="connsiteX1" fmla="*/ 17079 w 4660549"/>
              <a:gd name="connsiteY1" fmla="*/ 110738 h 1368978"/>
              <a:gd name="connsiteX2" fmla="*/ 874335 w 4660549"/>
              <a:gd name="connsiteY2" fmla="*/ 110738 h 1368978"/>
              <a:gd name="connsiteX3" fmla="*/ 2231657 w 4660549"/>
              <a:gd name="connsiteY3" fmla="*/ 0 h 1368978"/>
              <a:gd name="connsiteX4" fmla="*/ 3446103 w 4660549"/>
              <a:gd name="connsiteY4" fmla="*/ 110738 h 1368978"/>
              <a:gd name="connsiteX5" fmla="*/ 4374797 w 4660549"/>
              <a:gd name="connsiteY5" fmla="*/ 332213 h 1368978"/>
              <a:gd name="connsiteX6" fmla="*/ 4660549 w 4660549"/>
              <a:gd name="connsiteY6" fmla="*/ 332211 h 1368978"/>
              <a:gd name="connsiteX7" fmla="*/ 4646951 w 4660549"/>
              <a:gd name="connsiteY7" fmla="*/ 1082669 h 1368978"/>
              <a:gd name="connsiteX8" fmla="*/ 4633950 w 4660549"/>
              <a:gd name="connsiteY8" fmla="*/ 1368978 h 1368978"/>
              <a:gd name="connsiteX9" fmla="*/ 3961027 w 4660549"/>
              <a:gd name="connsiteY9" fmla="*/ 1368978 h 1368978"/>
              <a:gd name="connsiteX10" fmla="*/ 3310482 w 4660549"/>
              <a:gd name="connsiteY10" fmla="*/ 1125028 h 1368978"/>
              <a:gd name="connsiteX11" fmla="*/ 2660151 w 4660549"/>
              <a:gd name="connsiteY11" fmla="*/ 1123220 h 1368978"/>
              <a:gd name="connsiteX12" fmla="*/ 2004343 w 4660549"/>
              <a:gd name="connsiteY12" fmla="*/ 872465 h 1368978"/>
              <a:gd name="connsiteX13" fmla="*/ 0 w 4660549"/>
              <a:gd name="connsiteY13" fmla="*/ 887797 h 1368978"/>
              <a:gd name="connsiteX14" fmla="*/ 17079 w 4660549"/>
              <a:gd name="connsiteY14" fmla="*/ 553688 h 1368978"/>
              <a:gd name="connsiteX0" fmla="*/ 0 w 4643470"/>
              <a:gd name="connsiteY0" fmla="*/ 553688 h 1368978"/>
              <a:gd name="connsiteX1" fmla="*/ 0 w 4643470"/>
              <a:gd name="connsiteY1" fmla="*/ 110738 h 1368978"/>
              <a:gd name="connsiteX2" fmla="*/ 857256 w 4643470"/>
              <a:gd name="connsiteY2" fmla="*/ 110738 h 1368978"/>
              <a:gd name="connsiteX3" fmla="*/ 2214578 w 4643470"/>
              <a:gd name="connsiteY3" fmla="*/ 0 h 1368978"/>
              <a:gd name="connsiteX4" fmla="*/ 3429024 w 4643470"/>
              <a:gd name="connsiteY4" fmla="*/ 110738 h 1368978"/>
              <a:gd name="connsiteX5" fmla="*/ 4357718 w 4643470"/>
              <a:gd name="connsiteY5" fmla="*/ 332213 h 1368978"/>
              <a:gd name="connsiteX6" fmla="*/ 4643470 w 4643470"/>
              <a:gd name="connsiteY6" fmla="*/ 332211 h 1368978"/>
              <a:gd name="connsiteX7" fmla="*/ 4629872 w 4643470"/>
              <a:gd name="connsiteY7" fmla="*/ 1082669 h 1368978"/>
              <a:gd name="connsiteX8" fmla="*/ 4616871 w 4643470"/>
              <a:gd name="connsiteY8" fmla="*/ 1368978 h 1368978"/>
              <a:gd name="connsiteX9" fmla="*/ 3943948 w 4643470"/>
              <a:gd name="connsiteY9" fmla="*/ 1368978 h 1368978"/>
              <a:gd name="connsiteX10" fmla="*/ 3293403 w 4643470"/>
              <a:gd name="connsiteY10" fmla="*/ 1125028 h 1368978"/>
              <a:gd name="connsiteX11" fmla="*/ 2643072 w 4643470"/>
              <a:gd name="connsiteY11" fmla="*/ 1123220 h 1368978"/>
              <a:gd name="connsiteX12" fmla="*/ 1987264 w 4643470"/>
              <a:gd name="connsiteY12" fmla="*/ 872465 h 1368978"/>
              <a:gd name="connsiteX13" fmla="*/ 30591 w 4643470"/>
              <a:gd name="connsiteY13" fmla="*/ 867644 h 1368978"/>
              <a:gd name="connsiteX14" fmla="*/ 0 w 4643470"/>
              <a:gd name="connsiteY14" fmla="*/ 553688 h 1368978"/>
              <a:gd name="connsiteX0" fmla="*/ 0 w 4643470"/>
              <a:gd name="connsiteY0" fmla="*/ 553688 h 1368978"/>
              <a:gd name="connsiteX1" fmla="*/ 0 w 4643470"/>
              <a:gd name="connsiteY1" fmla="*/ 110738 h 1368978"/>
              <a:gd name="connsiteX2" fmla="*/ 857256 w 4643470"/>
              <a:gd name="connsiteY2" fmla="*/ 110738 h 1368978"/>
              <a:gd name="connsiteX3" fmla="*/ 2214578 w 4643470"/>
              <a:gd name="connsiteY3" fmla="*/ 0 h 1368978"/>
              <a:gd name="connsiteX4" fmla="*/ 3429024 w 4643470"/>
              <a:gd name="connsiteY4" fmla="*/ 110738 h 1368978"/>
              <a:gd name="connsiteX5" fmla="*/ 4357718 w 4643470"/>
              <a:gd name="connsiteY5" fmla="*/ 332213 h 1368978"/>
              <a:gd name="connsiteX6" fmla="*/ 4643470 w 4643470"/>
              <a:gd name="connsiteY6" fmla="*/ 332211 h 1368978"/>
              <a:gd name="connsiteX7" fmla="*/ 4629872 w 4643470"/>
              <a:gd name="connsiteY7" fmla="*/ 1082669 h 1368978"/>
              <a:gd name="connsiteX8" fmla="*/ 4616871 w 4643470"/>
              <a:gd name="connsiteY8" fmla="*/ 1368978 h 1368978"/>
              <a:gd name="connsiteX9" fmla="*/ 3943948 w 4643470"/>
              <a:gd name="connsiteY9" fmla="*/ 1368978 h 1368978"/>
              <a:gd name="connsiteX10" fmla="*/ 3293403 w 4643470"/>
              <a:gd name="connsiteY10" fmla="*/ 1125028 h 1368978"/>
              <a:gd name="connsiteX11" fmla="*/ 2643072 w 4643470"/>
              <a:gd name="connsiteY11" fmla="*/ 1123220 h 1368978"/>
              <a:gd name="connsiteX12" fmla="*/ 1987264 w 4643470"/>
              <a:gd name="connsiteY12" fmla="*/ 872465 h 1368978"/>
              <a:gd name="connsiteX13" fmla="*/ 8923 w 4643470"/>
              <a:gd name="connsiteY13" fmla="*/ 867644 h 1368978"/>
              <a:gd name="connsiteX14" fmla="*/ 0 w 4643470"/>
              <a:gd name="connsiteY14" fmla="*/ 553688 h 1368978"/>
              <a:gd name="connsiteX0" fmla="*/ 0 w 4643470"/>
              <a:gd name="connsiteY0" fmla="*/ 553688 h 1368978"/>
              <a:gd name="connsiteX1" fmla="*/ 0 w 4643470"/>
              <a:gd name="connsiteY1" fmla="*/ 110738 h 1368978"/>
              <a:gd name="connsiteX2" fmla="*/ 857256 w 4643470"/>
              <a:gd name="connsiteY2" fmla="*/ 110738 h 1368978"/>
              <a:gd name="connsiteX3" fmla="*/ 2214578 w 4643470"/>
              <a:gd name="connsiteY3" fmla="*/ 0 h 1368978"/>
              <a:gd name="connsiteX4" fmla="*/ 3429024 w 4643470"/>
              <a:gd name="connsiteY4" fmla="*/ 110738 h 1368978"/>
              <a:gd name="connsiteX5" fmla="*/ 4357718 w 4643470"/>
              <a:gd name="connsiteY5" fmla="*/ 332213 h 1368978"/>
              <a:gd name="connsiteX6" fmla="*/ 4643470 w 4643470"/>
              <a:gd name="connsiteY6" fmla="*/ 399389 h 1368978"/>
              <a:gd name="connsiteX7" fmla="*/ 4629872 w 4643470"/>
              <a:gd name="connsiteY7" fmla="*/ 1082669 h 1368978"/>
              <a:gd name="connsiteX8" fmla="*/ 4616871 w 4643470"/>
              <a:gd name="connsiteY8" fmla="*/ 1368978 h 1368978"/>
              <a:gd name="connsiteX9" fmla="*/ 3943948 w 4643470"/>
              <a:gd name="connsiteY9" fmla="*/ 1368978 h 1368978"/>
              <a:gd name="connsiteX10" fmla="*/ 3293403 w 4643470"/>
              <a:gd name="connsiteY10" fmla="*/ 1125028 h 1368978"/>
              <a:gd name="connsiteX11" fmla="*/ 2643072 w 4643470"/>
              <a:gd name="connsiteY11" fmla="*/ 1123220 h 1368978"/>
              <a:gd name="connsiteX12" fmla="*/ 1987264 w 4643470"/>
              <a:gd name="connsiteY12" fmla="*/ 872465 h 1368978"/>
              <a:gd name="connsiteX13" fmla="*/ 8923 w 4643470"/>
              <a:gd name="connsiteY13" fmla="*/ 867644 h 1368978"/>
              <a:gd name="connsiteX14" fmla="*/ 0 w 4643470"/>
              <a:gd name="connsiteY14" fmla="*/ 553688 h 1368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43470" h="1368978">
                <a:moveTo>
                  <a:pt x="0" y="553688"/>
                </a:moveTo>
                <a:lnTo>
                  <a:pt x="0" y="110738"/>
                </a:lnTo>
                <a:lnTo>
                  <a:pt x="857256" y="110738"/>
                </a:lnTo>
                <a:lnTo>
                  <a:pt x="2214578" y="0"/>
                </a:lnTo>
                <a:lnTo>
                  <a:pt x="3429024" y="110738"/>
                </a:lnTo>
                <a:lnTo>
                  <a:pt x="4357718" y="332213"/>
                </a:lnTo>
                <a:lnTo>
                  <a:pt x="4643470" y="399389"/>
                </a:lnTo>
                <a:lnTo>
                  <a:pt x="4629872" y="1082669"/>
                </a:lnTo>
                <a:lnTo>
                  <a:pt x="4616871" y="1368978"/>
                </a:lnTo>
                <a:lnTo>
                  <a:pt x="3943948" y="1368978"/>
                </a:lnTo>
                <a:lnTo>
                  <a:pt x="3293403" y="1125028"/>
                </a:lnTo>
                <a:lnTo>
                  <a:pt x="2643072" y="1123220"/>
                </a:lnTo>
                <a:lnTo>
                  <a:pt x="1987264" y="872465"/>
                </a:lnTo>
                <a:lnTo>
                  <a:pt x="8923" y="867644"/>
                </a:lnTo>
                <a:lnTo>
                  <a:pt x="0" y="553688"/>
                </a:lnTo>
                <a:close/>
              </a:path>
            </a:pathLst>
          </a:custGeom>
          <a:solidFill>
            <a:srgbClr val="404040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714620"/>
            <a:ext cx="8229600" cy="2511420"/>
          </a:xfrm>
        </p:spPr>
        <p:txBody>
          <a:bodyPr/>
          <a:lstStyle/>
          <a:p>
            <a:r>
              <a:rPr lang="en-CA" dirty="0" smtClean="0">
                <a:solidFill>
                  <a:srgbClr val="404040"/>
                </a:solidFill>
                <a:latin typeface="TradeGothic Bold" pitchFamily="34" charset="0"/>
              </a:rPr>
              <a:t>Government alone cannot </a:t>
            </a:r>
            <a:br>
              <a:rPr lang="en-CA" dirty="0" smtClean="0">
                <a:solidFill>
                  <a:srgbClr val="404040"/>
                </a:solidFill>
                <a:latin typeface="TradeGothic Bold" pitchFamily="34" charset="0"/>
              </a:rPr>
            </a:br>
            <a:r>
              <a:rPr lang="en-CA" dirty="0" smtClean="0">
                <a:solidFill>
                  <a:srgbClr val="404040"/>
                </a:solidFill>
                <a:latin typeface="TradeGothic Bold" pitchFamily="34" charset="0"/>
              </a:rPr>
              <a:t>bridge this gap</a:t>
            </a:r>
            <a:endParaRPr lang="en-CA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1604" y="3000372"/>
            <a:ext cx="5786478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CA" sz="4400" b="1" cap="small" dirty="0" smtClean="0">
                <a:solidFill>
                  <a:srgbClr val="404040"/>
                </a:solidFill>
                <a:latin typeface="TradeGothic Bold" pitchFamily="34" charset="0"/>
              </a:rPr>
              <a:t>So...</a:t>
            </a:r>
            <a:endParaRPr lang="en-CA" sz="4400" b="1" cap="small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8596" y="2714620"/>
            <a:ext cx="8229600" cy="2511420"/>
          </a:xfrm>
        </p:spPr>
        <p:txBody>
          <a:bodyPr/>
          <a:lstStyle/>
          <a:p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We need to </a:t>
            </a:r>
            <a:b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</a:br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change this trend</a:t>
            </a:r>
            <a:endParaRPr lang="en-CA" cap="small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9to42.syste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5917" y="2857496"/>
            <a:ext cx="5589243" cy="19961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428760"/>
          </a:xfrm>
        </p:spPr>
        <p:txBody>
          <a:bodyPr/>
          <a:lstStyle/>
          <a:p>
            <a:r>
              <a:rPr lang="en-CA" cap="small" dirty="0" smtClean="0">
                <a:solidFill>
                  <a:srgbClr val="A80000"/>
                </a:solidFill>
                <a:latin typeface="TradeGothic Bold" pitchFamily="34" charset="0"/>
              </a:rPr>
              <a:t>Sign the 42 Manifesto </a:t>
            </a:r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for a </a:t>
            </a:r>
            <a:b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</a:br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stronger civic core</a:t>
            </a:r>
            <a:endParaRPr lang="en-CA" cap="small" dirty="0">
              <a:solidFill>
                <a:srgbClr val="404040"/>
              </a:solidFill>
              <a:latin typeface="TradeGothic Bold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28892" y="428286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CA" sz="2400" cap="small" dirty="0" smtClean="0">
                <a:solidFill>
                  <a:srgbClr val="404040"/>
                </a:solidFill>
                <a:latin typeface="TradeGothic Bold" pitchFamily="34" charset="0"/>
              </a:rPr>
              <a:t>consider the benefits of increasing the Federal charitable </a:t>
            </a:r>
          </a:p>
          <a:p>
            <a:pPr algn="ctr"/>
            <a:r>
              <a:rPr lang="en-CA" sz="2400" cap="small" dirty="0" smtClean="0">
                <a:solidFill>
                  <a:srgbClr val="404040"/>
                </a:solidFill>
                <a:latin typeface="TradeGothic Bold" pitchFamily="34" charset="0"/>
              </a:rPr>
              <a:t>tax credit from 29% to 42%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9to42.number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53850" y="2857496"/>
            <a:ext cx="5673918" cy="19764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8596" y="2285992"/>
            <a:ext cx="8229600" cy="2143140"/>
          </a:xfrm>
        </p:spPr>
        <p:txBody>
          <a:bodyPr/>
          <a:lstStyle/>
          <a:p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A simple step is to </a:t>
            </a:r>
            <a:b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</a:br>
            <a:r>
              <a:rPr lang="en-CA" cap="small" dirty="0" smtClean="0">
                <a:solidFill>
                  <a:srgbClr val="A80000"/>
                </a:solidFill>
                <a:latin typeface="TradeGothic Bold" pitchFamily="34" charset="0"/>
              </a:rPr>
              <a:t>donate $42 </a:t>
            </a:r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to a </a:t>
            </a:r>
            <a:b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</a:br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charity of your choice</a:t>
            </a:r>
            <a:endParaRPr lang="en-CA" cap="small" dirty="0">
              <a:solidFill>
                <a:srgbClr val="404040"/>
              </a:solidFill>
              <a:latin typeface="TradeGothic Bold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3108" y="4429132"/>
            <a:ext cx="47863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400" cap="small" dirty="0" smtClean="0">
                <a:solidFill>
                  <a:srgbClr val="404040"/>
                </a:solidFill>
                <a:latin typeface="TradeGothic Bold" pitchFamily="34" charset="0"/>
              </a:rPr>
              <a:t>the </a:t>
            </a:r>
            <a:r>
              <a:rPr lang="en-CA" sz="2400" b="1" cap="small" dirty="0" smtClean="0">
                <a:solidFill>
                  <a:srgbClr val="404040"/>
                </a:solidFill>
                <a:latin typeface="TradeGothic Bold" pitchFamily="34" charset="0"/>
              </a:rPr>
              <a:t>www.29to42.ca</a:t>
            </a:r>
            <a:r>
              <a:rPr lang="en-CA" sz="2400" cap="small" dirty="0" smtClean="0">
                <a:solidFill>
                  <a:srgbClr val="404040"/>
                </a:solidFill>
                <a:latin typeface="TradeGothic Bold" pitchFamily="34" charset="0"/>
              </a:rPr>
              <a:t> links to </a:t>
            </a:r>
            <a:r>
              <a:rPr lang="en-CA" sz="2400" i="1" cap="small" dirty="0" err="1" smtClean="0">
                <a:solidFill>
                  <a:srgbClr val="404040"/>
                </a:solidFill>
                <a:latin typeface="TradeGothic Bold" pitchFamily="34" charset="0"/>
              </a:rPr>
              <a:t>CanadaHelps</a:t>
            </a:r>
            <a:r>
              <a:rPr lang="en-CA" sz="2400" cap="small" dirty="0" smtClean="0">
                <a:solidFill>
                  <a:srgbClr val="404040"/>
                </a:solidFill>
                <a:latin typeface="TradeGothic Bold" pitchFamily="34" charset="0"/>
              </a:rPr>
              <a:t> giving you access to more than 80,000 Canadian charities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3000372"/>
            <a:ext cx="5786478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CA" sz="4400" b="1" cap="small" dirty="0" smtClean="0">
                <a:solidFill>
                  <a:srgbClr val="404040"/>
                </a:solidFill>
                <a:latin typeface="TradeGothic Bold" pitchFamily="34" charset="0"/>
              </a:rPr>
              <a:t>The Challenge</a:t>
            </a:r>
            <a:endParaRPr lang="en-CA" sz="4400" b="1" cap="small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9to42.action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8840" y="2857496"/>
            <a:ext cx="5589242" cy="20025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8596" y="2274902"/>
            <a:ext cx="8229600" cy="2511420"/>
          </a:xfrm>
        </p:spPr>
        <p:txBody>
          <a:bodyPr/>
          <a:lstStyle/>
          <a:p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Make it personal and </a:t>
            </a:r>
            <a:b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</a:br>
            <a:r>
              <a:rPr lang="en-CA" cap="small" dirty="0" smtClean="0">
                <a:solidFill>
                  <a:srgbClr val="A80000"/>
                </a:solidFill>
                <a:latin typeface="TradeGothic Bold" pitchFamily="34" charset="0"/>
              </a:rPr>
              <a:t>donate 42 hours </a:t>
            </a:r>
            <a:br>
              <a:rPr lang="en-CA" cap="small" dirty="0" smtClean="0">
                <a:solidFill>
                  <a:srgbClr val="A80000"/>
                </a:solidFill>
                <a:latin typeface="TradeGothic Bold" pitchFamily="34" charset="0"/>
              </a:rPr>
            </a:br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of your time</a:t>
            </a:r>
            <a:endParaRPr lang="en-CA" cap="small" dirty="0">
              <a:solidFill>
                <a:srgbClr val="404040"/>
              </a:solidFill>
              <a:latin typeface="TradeGothic Bold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43042" y="4391577"/>
            <a:ext cx="5857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400" cap="small" dirty="0" smtClean="0">
                <a:solidFill>
                  <a:srgbClr val="404040"/>
                </a:solidFill>
                <a:latin typeface="TradeGothic Bold" pitchFamily="34" charset="0"/>
              </a:rPr>
              <a:t>Find a charity you think matters and begin to invest your skills in an organization that makes your community a better place to live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57422" y="4331435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CA" sz="4800" dirty="0" smtClean="0">
                <a:solidFill>
                  <a:srgbClr val="404040"/>
                </a:solidFill>
                <a:latin typeface="TradeGothic Bold" pitchFamily="34" charset="0"/>
              </a:rPr>
              <a:t>VOLUNTEER</a:t>
            </a:r>
            <a:endParaRPr lang="en-US" sz="4800" dirty="0">
              <a:solidFill>
                <a:srgbClr val="404040"/>
              </a:solidFill>
              <a:latin typeface="TradeGothic Bol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5984" y="2428868"/>
            <a:ext cx="4643470" cy="83099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  <a:sp3d extrusionH="57150">
              <a:bevelT w="38100" h="38100"/>
            </a:sp3d>
          </a:bodyPr>
          <a:lstStyle/>
          <a:p>
            <a:pPr algn="ctr"/>
            <a:r>
              <a:rPr lang="en-CA" sz="4800" dirty="0" smtClean="0">
                <a:solidFill>
                  <a:srgbClr val="404040"/>
                </a:solidFill>
                <a:latin typeface="TradeGothic Bold" pitchFamily="34" charset="0"/>
              </a:rPr>
              <a:t>SIGN</a:t>
            </a:r>
            <a:endParaRPr lang="en-US" sz="4800" dirty="0">
              <a:solidFill>
                <a:srgbClr val="404040"/>
              </a:solidFill>
              <a:latin typeface="TradeGothic Bol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5984" y="3357562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CA" sz="4800" dirty="0" smtClean="0">
                <a:solidFill>
                  <a:srgbClr val="404040"/>
                </a:solidFill>
                <a:latin typeface="TradeGothic Bold" pitchFamily="34" charset="0"/>
              </a:rPr>
              <a:t>DONATE</a:t>
            </a:r>
            <a:endParaRPr lang="en-US" sz="4800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989150"/>
            <a:ext cx="8229600" cy="251142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CA" sz="19900" dirty="0" smtClean="0">
                <a:solidFill>
                  <a:srgbClr val="404040"/>
                </a:solidFill>
                <a:latin typeface="TradeGothic Bold" pitchFamily="34" charset="0"/>
              </a:rPr>
              <a:t>42</a:t>
            </a:r>
            <a:endParaRPr lang="en-CA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996514"/>
            <a:ext cx="8229600" cy="718370"/>
          </a:xfrm>
        </p:spPr>
        <p:txBody>
          <a:bodyPr/>
          <a:lstStyle/>
          <a:p>
            <a:r>
              <a:rPr lang="en-US" cap="small" dirty="0" smtClean="0">
                <a:solidFill>
                  <a:srgbClr val="404040"/>
                </a:solidFill>
                <a:latin typeface="+mj-lt"/>
              </a:rPr>
              <a:t>29to42.ca</a:t>
            </a:r>
            <a:endParaRPr lang="en-CA" cap="small" dirty="0">
              <a:solidFill>
                <a:srgbClr val="40404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6988610" y="428604"/>
            <a:ext cx="726662" cy="4572032"/>
            <a:chOff x="2059388" y="714356"/>
            <a:chExt cx="726662" cy="4572032"/>
          </a:xfrm>
        </p:grpSpPr>
        <p:grpSp>
          <p:nvGrpSpPr>
            <p:cNvPr id="3" name="Group 5"/>
            <p:cNvGrpSpPr/>
            <p:nvPr/>
          </p:nvGrpSpPr>
          <p:grpSpPr>
            <a:xfrm>
              <a:off x="2071670" y="3588929"/>
              <a:ext cx="714380" cy="1697459"/>
              <a:chOff x="1899298" y="3446053"/>
              <a:chExt cx="714380" cy="1697459"/>
            </a:xfrm>
            <a:solidFill>
              <a:srgbClr val="BE2025"/>
            </a:solidFill>
          </p:grpSpPr>
          <p:sp>
            <p:nvSpPr>
              <p:cNvPr id="5" name="Rectangle 4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" name="Oval 1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" name="Straight Connector 3"/>
              <p:cNvCxnSpPr>
                <a:stCxn id="2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Rectangle 22"/>
            <p:cNvSpPr/>
            <p:nvPr/>
          </p:nvSpPr>
          <p:spPr>
            <a:xfrm>
              <a:off x="2059388" y="3454719"/>
              <a:ext cx="726662" cy="45719"/>
            </a:xfrm>
            <a:prstGeom prst="rect">
              <a:avLst/>
            </a:prstGeom>
            <a:solidFill>
              <a:srgbClr val="BE2025"/>
            </a:solidFill>
            <a:ln>
              <a:solidFill>
                <a:srgbClr val="BE2025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3" name="Group 49"/>
            <p:cNvGrpSpPr/>
            <p:nvPr/>
          </p:nvGrpSpPr>
          <p:grpSpPr>
            <a:xfrm>
              <a:off x="2143108" y="2728379"/>
              <a:ext cx="571504" cy="646331"/>
              <a:chOff x="2143108" y="2728379"/>
              <a:chExt cx="571504" cy="646331"/>
            </a:xfrm>
          </p:grpSpPr>
          <p:sp>
            <p:nvSpPr>
              <p:cNvPr id="28" name="Rounded Rectangle 27"/>
              <p:cNvSpPr/>
              <p:nvPr/>
            </p:nvSpPr>
            <p:spPr>
              <a:xfrm>
                <a:off x="2143108" y="2786058"/>
                <a:ext cx="571504" cy="571504"/>
              </a:xfrm>
              <a:prstGeom prst="roundRect">
                <a:avLst/>
              </a:prstGeom>
              <a:noFill/>
              <a:ln w="57150">
                <a:solidFill>
                  <a:srgbClr val="BE2025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303873" y="2728379"/>
                <a:ext cx="267863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flat" dir="t">
                    <a:rot lat="0" lon="0" rev="18900000"/>
                  </a:lightRig>
                </a:scene3d>
                <a:sp3d extrusionH="31750" contourW="6350" prstMaterial="powder">
                  <a:bevelT w="19050" h="19050"/>
                  <a:contourClr>
                    <a:schemeClr val="accent3">
                      <a:tint val="100000"/>
                      <a:shade val="100000"/>
                      <a:satMod val="100000"/>
                      <a:hueMod val="100000"/>
                    </a:schemeClr>
                  </a:contourClr>
                </a:sp3d>
              </a:bodyPr>
              <a:lstStyle/>
              <a:p>
                <a:pPr algn="ctr"/>
                <a:r>
                  <a:rPr lang="en-US" sz="3600" b="1" cap="none" spc="0" dirty="0" smtClean="0">
                    <a:ln/>
                    <a:solidFill>
                      <a:srgbClr val="404040"/>
                    </a:solidFill>
                    <a:effectLst/>
                  </a:rPr>
                  <a:t>$</a:t>
                </a:r>
                <a:endParaRPr lang="en-US" sz="3600" b="1" cap="none" spc="0" dirty="0">
                  <a:ln/>
                  <a:solidFill>
                    <a:srgbClr val="404040"/>
                  </a:solidFill>
                  <a:effectLst/>
                </a:endParaRPr>
              </a:p>
            </p:txBody>
          </p:sp>
        </p:grpSp>
        <p:grpSp>
          <p:nvGrpSpPr>
            <p:cNvPr id="14" name="Group 47"/>
            <p:cNvGrpSpPr/>
            <p:nvPr/>
          </p:nvGrpSpPr>
          <p:grpSpPr>
            <a:xfrm>
              <a:off x="2149458" y="1395398"/>
              <a:ext cx="571504" cy="646331"/>
              <a:chOff x="2143108" y="1534680"/>
              <a:chExt cx="571504" cy="646331"/>
            </a:xfrm>
          </p:grpSpPr>
          <p:sp>
            <p:nvSpPr>
              <p:cNvPr id="36" name="Rounded Rectangle 35"/>
              <p:cNvSpPr/>
              <p:nvPr/>
            </p:nvSpPr>
            <p:spPr>
              <a:xfrm>
                <a:off x="2143108" y="1592359"/>
                <a:ext cx="571504" cy="571504"/>
              </a:xfrm>
              <a:prstGeom prst="roundRect">
                <a:avLst/>
              </a:prstGeom>
              <a:noFill/>
              <a:ln w="57150">
                <a:solidFill>
                  <a:srgbClr val="BE2025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2299913" y="1534680"/>
                <a:ext cx="267863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flat" dir="t">
                    <a:rot lat="0" lon="0" rev="18900000"/>
                  </a:lightRig>
                </a:scene3d>
                <a:sp3d extrusionH="31750" contourW="6350" prstMaterial="powder">
                  <a:bevelT w="19050" h="19050"/>
                  <a:contourClr>
                    <a:schemeClr val="accent3">
                      <a:tint val="100000"/>
                      <a:shade val="100000"/>
                      <a:satMod val="100000"/>
                      <a:hueMod val="100000"/>
                    </a:schemeClr>
                  </a:contourClr>
                </a:sp3d>
              </a:bodyPr>
              <a:lstStyle/>
              <a:p>
                <a:pPr algn="ctr"/>
                <a:r>
                  <a:rPr lang="en-US" sz="3600" b="1" cap="none" spc="0" dirty="0" smtClean="0">
                    <a:ln/>
                    <a:solidFill>
                      <a:srgbClr val="404040"/>
                    </a:solidFill>
                    <a:effectLst/>
                  </a:rPr>
                  <a:t>$</a:t>
                </a:r>
                <a:endParaRPr lang="en-US" sz="3600" b="1" cap="none" spc="0" dirty="0">
                  <a:ln/>
                  <a:solidFill>
                    <a:srgbClr val="404040"/>
                  </a:solidFill>
                  <a:effectLst/>
                </a:endParaRPr>
              </a:p>
            </p:txBody>
          </p:sp>
        </p:grpSp>
        <p:grpSp>
          <p:nvGrpSpPr>
            <p:cNvPr id="15" name="Group 46"/>
            <p:cNvGrpSpPr/>
            <p:nvPr/>
          </p:nvGrpSpPr>
          <p:grpSpPr>
            <a:xfrm>
              <a:off x="2143108" y="714356"/>
              <a:ext cx="571504" cy="646331"/>
              <a:chOff x="2143108" y="928670"/>
              <a:chExt cx="571504" cy="646331"/>
            </a:xfrm>
          </p:grpSpPr>
          <p:sp>
            <p:nvSpPr>
              <p:cNvPr id="39" name="Rounded Rectangle 38"/>
              <p:cNvSpPr/>
              <p:nvPr/>
            </p:nvSpPr>
            <p:spPr>
              <a:xfrm>
                <a:off x="2143108" y="1000108"/>
                <a:ext cx="571504" cy="571504"/>
              </a:xfrm>
              <a:prstGeom prst="roundRect">
                <a:avLst/>
              </a:prstGeom>
              <a:noFill/>
              <a:ln w="57150">
                <a:solidFill>
                  <a:srgbClr val="BE2025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299913" y="928670"/>
                <a:ext cx="267863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flat" dir="t">
                    <a:rot lat="0" lon="0" rev="18900000"/>
                  </a:lightRig>
                </a:scene3d>
                <a:sp3d extrusionH="31750" contourW="6350" prstMaterial="powder">
                  <a:bevelT w="19050" h="19050"/>
                  <a:contourClr>
                    <a:schemeClr val="accent3">
                      <a:tint val="100000"/>
                      <a:shade val="100000"/>
                      <a:satMod val="100000"/>
                      <a:hueMod val="100000"/>
                    </a:schemeClr>
                  </a:contourClr>
                </a:sp3d>
              </a:bodyPr>
              <a:lstStyle/>
              <a:p>
                <a:pPr algn="ctr"/>
                <a:r>
                  <a:rPr lang="en-US" sz="3600" b="1" cap="none" spc="0" dirty="0" smtClean="0">
                    <a:ln/>
                    <a:solidFill>
                      <a:srgbClr val="404040"/>
                    </a:solidFill>
                    <a:effectLst/>
                  </a:rPr>
                  <a:t>$</a:t>
                </a:r>
                <a:endParaRPr lang="en-US" sz="3600" b="1" cap="none" spc="0" dirty="0">
                  <a:ln/>
                  <a:solidFill>
                    <a:srgbClr val="404040"/>
                  </a:solidFill>
                  <a:effectLst/>
                </a:endParaRPr>
              </a:p>
            </p:txBody>
          </p:sp>
        </p:grpSp>
        <p:grpSp>
          <p:nvGrpSpPr>
            <p:cNvPr id="19" name="Group 48"/>
            <p:cNvGrpSpPr/>
            <p:nvPr/>
          </p:nvGrpSpPr>
          <p:grpSpPr>
            <a:xfrm>
              <a:off x="2143108" y="2068289"/>
              <a:ext cx="571504" cy="646331"/>
              <a:chOff x="2143108" y="2139727"/>
              <a:chExt cx="571504" cy="646331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2143108" y="2197406"/>
                <a:ext cx="571504" cy="571504"/>
              </a:xfrm>
              <a:prstGeom prst="roundRect">
                <a:avLst/>
              </a:prstGeom>
              <a:noFill/>
              <a:ln w="57150">
                <a:solidFill>
                  <a:srgbClr val="BE2025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2299913" y="2139727"/>
                <a:ext cx="267863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flat" dir="t">
                    <a:rot lat="0" lon="0" rev="18900000"/>
                  </a:lightRig>
                </a:scene3d>
                <a:sp3d extrusionH="31750" contourW="6350" prstMaterial="powder">
                  <a:bevelT w="19050" h="19050"/>
                  <a:contourClr>
                    <a:schemeClr val="accent3">
                      <a:tint val="100000"/>
                      <a:shade val="100000"/>
                      <a:satMod val="100000"/>
                      <a:hueMod val="100000"/>
                    </a:schemeClr>
                  </a:contourClr>
                </a:sp3d>
              </a:bodyPr>
              <a:lstStyle/>
              <a:p>
                <a:pPr algn="ctr"/>
                <a:r>
                  <a:rPr lang="en-US" sz="3600" b="1" cap="none" spc="0" dirty="0" smtClean="0">
                    <a:ln/>
                    <a:solidFill>
                      <a:srgbClr val="404040"/>
                    </a:solidFill>
                    <a:effectLst/>
                  </a:rPr>
                  <a:t>$</a:t>
                </a:r>
                <a:endParaRPr lang="en-US" sz="3600" b="1" cap="none" spc="0" dirty="0">
                  <a:ln/>
                  <a:solidFill>
                    <a:srgbClr val="404040"/>
                  </a:solidFill>
                  <a:effectLst/>
                </a:endParaRPr>
              </a:p>
            </p:txBody>
          </p:sp>
        </p:grpSp>
      </p:grpSp>
      <p:grpSp>
        <p:nvGrpSpPr>
          <p:cNvPr id="41" name="Group 40"/>
          <p:cNvGrpSpPr/>
          <p:nvPr/>
        </p:nvGrpSpPr>
        <p:grpSpPr>
          <a:xfrm>
            <a:off x="2857488" y="2428868"/>
            <a:ext cx="3286148" cy="2571768"/>
            <a:chOff x="4857752" y="2714620"/>
            <a:chExt cx="3286148" cy="2571768"/>
          </a:xfrm>
        </p:grpSpPr>
        <p:grpSp>
          <p:nvGrpSpPr>
            <p:cNvPr id="6" name="Group 6"/>
            <p:cNvGrpSpPr/>
            <p:nvPr/>
          </p:nvGrpSpPr>
          <p:grpSpPr>
            <a:xfrm>
              <a:off x="4857752" y="3588929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8" name="Rectangle 7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>
                <a:stCxn id="9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14"/>
            <p:cNvGrpSpPr/>
            <p:nvPr/>
          </p:nvGrpSpPr>
          <p:grpSpPr>
            <a:xfrm>
              <a:off x="7429520" y="3588929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16" name="Rectangle 15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" name="Straight Connector 17"/>
              <p:cNvCxnSpPr>
                <a:stCxn id="17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8"/>
            <p:cNvGrpSpPr/>
            <p:nvPr/>
          </p:nvGrpSpPr>
          <p:grpSpPr>
            <a:xfrm>
              <a:off x="6572264" y="3588929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20" name="Rectangle 19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/>
              <p:cNvCxnSpPr>
                <a:stCxn id="21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22"/>
            <p:cNvGrpSpPr/>
            <p:nvPr/>
          </p:nvGrpSpPr>
          <p:grpSpPr>
            <a:xfrm>
              <a:off x="5715008" y="3588929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/>
              <p:cNvCxnSpPr>
                <a:stCxn id="25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Rectangle 26"/>
            <p:cNvSpPr/>
            <p:nvPr/>
          </p:nvSpPr>
          <p:spPr>
            <a:xfrm>
              <a:off x="4857752" y="3429000"/>
              <a:ext cx="3286148" cy="71438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6215074" y="2772299"/>
              <a:ext cx="571504" cy="571504"/>
            </a:xfrm>
            <a:prstGeom prst="roundRect">
              <a:avLst/>
            </a:prstGeom>
            <a:noFill/>
            <a:ln w="57150">
              <a:solidFill>
                <a:srgbClr val="40404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371879" y="2714620"/>
              <a:ext cx="267863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/>
              <a:r>
                <a:rPr lang="en-US" sz="3600" b="1" cap="none" spc="0" dirty="0" smtClean="0">
                  <a:ln/>
                  <a:solidFill>
                    <a:srgbClr val="404040"/>
                  </a:solidFill>
                  <a:effectLst/>
                </a:rPr>
                <a:t>$</a:t>
              </a:r>
              <a:endParaRPr lang="en-US" sz="3600" b="1" cap="none" spc="0" dirty="0">
                <a:ln/>
                <a:solidFill>
                  <a:srgbClr val="404040"/>
                </a:solidFill>
                <a:effectLst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2643174" y="5191796"/>
            <a:ext cx="7429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CA" sz="2800" b="1" cap="small" dirty="0" smtClean="0">
                <a:solidFill>
                  <a:srgbClr val="A80000"/>
                </a:solidFill>
                <a:latin typeface="TradeGothic Bold" pitchFamily="34" charset="0"/>
              </a:rPr>
              <a:t>18%</a:t>
            </a:r>
            <a:r>
              <a:rPr lang="en-CA" sz="2800" cap="small" dirty="0" smtClean="0">
                <a:solidFill>
                  <a:srgbClr val="A80000"/>
                </a:solidFill>
                <a:latin typeface="TradeGothic Bold" pitchFamily="34" charset="0"/>
              </a:rPr>
              <a:t> </a:t>
            </a:r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of Canadians carry  </a:t>
            </a:r>
            <a:r>
              <a:rPr lang="en-CA" sz="2800" b="1" cap="small" dirty="0" smtClean="0">
                <a:solidFill>
                  <a:srgbClr val="A80000"/>
                </a:solidFill>
                <a:latin typeface="TradeGothic Bold" pitchFamily="34" charset="0"/>
              </a:rPr>
              <a:t>80%</a:t>
            </a:r>
            <a:r>
              <a:rPr lang="en-CA" sz="2800" cap="small" dirty="0" smtClean="0">
                <a:solidFill>
                  <a:srgbClr val="404040"/>
                </a:solidFill>
                <a:latin typeface="TradeGothic Bold" pitchFamily="34" charset="0"/>
              </a:rPr>
              <a:t> </a:t>
            </a:r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of charitable giving</a:t>
            </a:r>
            <a:endParaRPr lang="en-US" cap="small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2661818"/>
            <a:ext cx="5786478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CA" sz="4400" b="1" cap="small" dirty="0" smtClean="0">
                <a:solidFill>
                  <a:srgbClr val="404040"/>
                </a:solidFill>
                <a:latin typeface="TradeGothic Bold" pitchFamily="34" charset="0"/>
              </a:rPr>
              <a:t>That’s a challenge, but...</a:t>
            </a:r>
            <a:endParaRPr lang="en-CA" sz="4400" b="1" cap="small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3000372"/>
            <a:ext cx="5786478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CA" sz="4400" b="1" cap="small" dirty="0" smtClean="0">
                <a:solidFill>
                  <a:srgbClr val="404040"/>
                </a:solidFill>
                <a:latin typeface="TradeGothic Bold" pitchFamily="34" charset="0"/>
              </a:rPr>
              <a:t>...this is a bigger one:</a:t>
            </a:r>
            <a:endParaRPr lang="en-CA" sz="4400" b="1" cap="small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1928794" y="2548400"/>
            <a:ext cx="5715040" cy="3095178"/>
            <a:chOff x="571472" y="782405"/>
            <a:chExt cx="8316304" cy="4503983"/>
          </a:xfrm>
        </p:grpSpPr>
        <p:grpSp>
          <p:nvGrpSpPr>
            <p:cNvPr id="3" name="Group 5"/>
            <p:cNvGrpSpPr/>
            <p:nvPr/>
          </p:nvGrpSpPr>
          <p:grpSpPr>
            <a:xfrm>
              <a:off x="4786314" y="3588929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5" name="Rectangle 4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" name="Oval 1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" name="Straight Connector 3"/>
              <p:cNvCxnSpPr>
                <a:stCxn id="2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Group 6"/>
            <p:cNvGrpSpPr/>
            <p:nvPr/>
          </p:nvGrpSpPr>
          <p:grpSpPr>
            <a:xfrm>
              <a:off x="5601628" y="3588929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8" name="Rectangle 7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>
                <a:stCxn id="9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14"/>
            <p:cNvGrpSpPr/>
            <p:nvPr/>
          </p:nvGrpSpPr>
          <p:grpSpPr>
            <a:xfrm>
              <a:off x="8173396" y="3588929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16" name="Rectangle 15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" name="Straight Connector 17"/>
              <p:cNvCxnSpPr>
                <a:stCxn id="17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8"/>
            <p:cNvGrpSpPr/>
            <p:nvPr/>
          </p:nvGrpSpPr>
          <p:grpSpPr>
            <a:xfrm>
              <a:off x="7316140" y="3588929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20" name="Rectangle 19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/>
              <p:cNvCxnSpPr>
                <a:stCxn id="21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22"/>
            <p:cNvGrpSpPr/>
            <p:nvPr/>
          </p:nvGrpSpPr>
          <p:grpSpPr>
            <a:xfrm>
              <a:off x="6458884" y="3588929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/>
              <p:cNvCxnSpPr>
                <a:stCxn id="25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6"/>
            <p:cNvGrpSpPr/>
            <p:nvPr/>
          </p:nvGrpSpPr>
          <p:grpSpPr>
            <a:xfrm>
              <a:off x="1386786" y="3571876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31" name="Rectangle 30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" name="Straight Connector 32"/>
              <p:cNvCxnSpPr>
                <a:stCxn id="32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4"/>
            <p:cNvGrpSpPr/>
            <p:nvPr/>
          </p:nvGrpSpPr>
          <p:grpSpPr>
            <a:xfrm>
              <a:off x="3958554" y="3571876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7" name="Straight Connector 36"/>
              <p:cNvCxnSpPr>
                <a:stCxn id="36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8"/>
            <p:cNvGrpSpPr/>
            <p:nvPr/>
          </p:nvGrpSpPr>
          <p:grpSpPr>
            <a:xfrm>
              <a:off x="3101298" y="3571876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39" name="Rectangle 38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1" name="Straight Connector 40"/>
              <p:cNvCxnSpPr>
                <a:stCxn id="40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22"/>
            <p:cNvGrpSpPr/>
            <p:nvPr/>
          </p:nvGrpSpPr>
          <p:grpSpPr>
            <a:xfrm>
              <a:off x="2244042" y="3571876"/>
              <a:ext cx="714380" cy="1697459"/>
              <a:chOff x="1899298" y="3446053"/>
              <a:chExt cx="714380" cy="1697459"/>
            </a:xfrm>
            <a:solidFill>
              <a:srgbClr val="404040"/>
            </a:solidFill>
          </p:grpSpPr>
          <p:sp>
            <p:nvSpPr>
              <p:cNvPr id="43" name="Rectangle 42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/>
              <p:cNvCxnSpPr>
                <a:stCxn id="44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5"/>
            <p:cNvGrpSpPr/>
            <p:nvPr/>
          </p:nvGrpSpPr>
          <p:grpSpPr>
            <a:xfrm>
              <a:off x="571472" y="3588929"/>
              <a:ext cx="714380" cy="1697459"/>
              <a:chOff x="1899298" y="3446053"/>
              <a:chExt cx="714380" cy="1697459"/>
            </a:xfrm>
            <a:solidFill>
              <a:srgbClr val="A80000"/>
            </a:solidFill>
          </p:grpSpPr>
          <p:sp>
            <p:nvSpPr>
              <p:cNvPr id="46" name="Rectangle 45"/>
              <p:cNvSpPr/>
              <p:nvPr/>
            </p:nvSpPr>
            <p:spPr>
              <a:xfrm>
                <a:off x="2214546" y="4071942"/>
                <a:ext cx="71438" cy="107157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1899298" y="3446053"/>
                <a:ext cx="714380" cy="71438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>
                <a:stCxn id="47" idx="4"/>
              </p:cNvCxnSpPr>
              <p:nvPr/>
            </p:nvCxnSpPr>
            <p:spPr>
              <a:xfrm rot="5400000">
                <a:off x="1792141" y="4624780"/>
                <a:ext cx="928694" cy="0"/>
              </a:xfrm>
              <a:prstGeom prst="line">
                <a:avLst/>
              </a:prstGeom>
              <a:grpFill/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Rectangle 48"/>
            <p:cNvSpPr/>
            <p:nvPr/>
          </p:nvSpPr>
          <p:spPr>
            <a:xfrm>
              <a:off x="572494" y="3428999"/>
              <a:ext cx="684837" cy="61623"/>
            </a:xfrm>
            <a:prstGeom prst="rect">
              <a:avLst/>
            </a:prstGeom>
            <a:solidFill>
              <a:srgbClr val="A8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642910" y="2786058"/>
              <a:ext cx="571504" cy="571504"/>
            </a:xfrm>
            <a:prstGeom prst="roundRect">
              <a:avLst/>
            </a:prstGeom>
            <a:noFill/>
            <a:ln w="57150">
              <a:solidFill>
                <a:srgbClr val="BE2025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03675" y="2728379"/>
              <a:ext cx="267863" cy="76136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/>
              <a:r>
                <a:rPr lang="en-CA" sz="2800" b="1" dirty="0" smtClean="0">
                  <a:ln/>
                  <a:solidFill>
                    <a:srgbClr val="404040"/>
                  </a:solidFill>
                  <a:latin typeface="Wingdings" pitchFamily="2" charset="2"/>
                </a:rPr>
                <a:t>I</a:t>
              </a:r>
              <a:endParaRPr lang="en-US" sz="3600" b="1" cap="none" spc="0" dirty="0">
                <a:ln/>
                <a:solidFill>
                  <a:srgbClr val="404040"/>
                </a:solidFill>
                <a:effectLst/>
                <a:latin typeface="Wingdings" pitchFamily="2" charset="2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428728" y="3429000"/>
              <a:ext cx="7429552" cy="71438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642910" y="840084"/>
              <a:ext cx="571504" cy="571504"/>
            </a:xfrm>
            <a:prstGeom prst="roundRect">
              <a:avLst/>
            </a:prstGeom>
            <a:noFill/>
            <a:ln w="57150">
              <a:solidFill>
                <a:srgbClr val="BE2025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803675" y="782405"/>
              <a:ext cx="267863" cy="76136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/>
              <a:r>
                <a:rPr lang="en-CA" sz="2800" b="1" dirty="0" smtClean="0">
                  <a:ln/>
                  <a:solidFill>
                    <a:srgbClr val="404040"/>
                  </a:solidFill>
                  <a:latin typeface="Wingdings" pitchFamily="2" charset="2"/>
                </a:rPr>
                <a:t>I</a:t>
              </a:r>
              <a:endParaRPr lang="en-US" sz="2800" b="1" cap="none" spc="0" dirty="0">
                <a:ln/>
                <a:solidFill>
                  <a:srgbClr val="404040"/>
                </a:solidFill>
                <a:effectLst/>
                <a:latin typeface="Wingdings" pitchFamily="2" charset="2"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642910" y="2129357"/>
              <a:ext cx="571504" cy="571504"/>
            </a:xfrm>
            <a:prstGeom prst="roundRect">
              <a:avLst/>
            </a:prstGeom>
            <a:noFill/>
            <a:ln w="57150">
              <a:solidFill>
                <a:srgbClr val="BE2025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803675" y="2071678"/>
              <a:ext cx="267863" cy="76136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/>
              <a:r>
                <a:rPr lang="en-CA" sz="2800" b="1" dirty="0" smtClean="0">
                  <a:ln/>
                  <a:solidFill>
                    <a:srgbClr val="404040"/>
                  </a:solidFill>
                  <a:latin typeface="Wingdings" pitchFamily="2" charset="2"/>
                </a:rPr>
                <a:t>I</a:t>
              </a:r>
              <a:endParaRPr lang="en-US" sz="3600" b="1" cap="none" spc="0" dirty="0">
                <a:ln/>
                <a:solidFill>
                  <a:srgbClr val="404040"/>
                </a:solidFill>
                <a:effectLst/>
                <a:latin typeface="Wingdings" pitchFamily="2" charset="2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642910" y="1486415"/>
              <a:ext cx="571504" cy="571504"/>
            </a:xfrm>
            <a:prstGeom prst="roundRect">
              <a:avLst/>
            </a:prstGeom>
            <a:noFill/>
            <a:ln w="57150">
              <a:solidFill>
                <a:srgbClr val="BE2025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803675" y="1428737"/>
              <a:ext cx="267863" cy="76136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/>
              <a:r>
                <a:rPr lang="en-CA" sz="2800" b="1" dirty="0" smtClean="0">
                  <a:ln/>
                  <a:solidFill>
                    <a:srgbClr val="404040"/>
                  </a:solidFill>
                  <a:latin typeface="Wingdings" pitchFamily="2" charset="2"/>
                </a:rPr>
                <a:t>I</a:t>
              </a:r>
              <a:endParaRPr lang="en-US" sz="3600" b="1" cap="none" spc="0" dirty="0">
                <a:ln/>
                <a:solidFill>
                  <a:srgbClr val="404040"/>
                </a:solidFill>
                <a:effectLst/>
                <a:latin typeface="Wingdings" pitchFamily="2" charset="2"/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4500562" y="2772299"/>
              <a:ext cx="571504" cy="571504"/>
            </a:xfrm>
            <a:prstGeom prst="roundRect">
              <a:avLst/>
            </a:prstGeom>
            <a:noFill/>
            <a:ln w="57150">
              <a:solidFill>
                <a:srgbClr val="40404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661327" y="2714620"/>
              <a:ext cx="267863" cy="76136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/>
              <a:r>
                <a:rPr lang="en-CA" sz="2800" b="1" dirty="0" smtClean="0">
                  <a:ln/>
                  <a:solidFill>
                    <a:srgbClr val="404040"/>
                  </a:solidFill>
                  <a:latin typeface="Wingdings" pitchFamily="2" charset="2"/>
                </a:rPr>
                <a:t>I</a:t>
              </a:r>
              <a:endParaRPr lang="en-US" sz="3600" b="1" cap="none" spc="0" dirty="0">
                <a:ln/>
                <a:solidFill>
                  <a:srgbClr val="404040"/>
                </a:solidFill>
                <a:effectLst/>
                <a:latin typeface="Wingdings" pitchFamily="2" charset="2"/>
              </a:endParaRPr>
            </a:p>
          </p:txBody>
        </p:sp>
      </p:grpSp>
      <p:sp>
        <p:nvSpPr>
          <p:cNvPr id="54" name="Rectangle 53"/>
          <p:cNvSpPr/>
          <p:nvPr/>
        </p:nvSpPr>
        <p:spPr>
          <a:xfrm>
            <a:off x="4500562" y="1571612"/>
            <a:ext cx="38576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CA" sz="2800" b="1" cap="small" dirty="0" smtClean="0">
                <a:solidFill>
                  <a:srgbClr val="A80000"/>
                </a:solidFill>
                <a:latin typeface="TradeGothic Bold" pitchFamily="34" charset="0"/>
              </a:rPr>
              <a:t>  9%</a:t>
            </a:r>
            <a:r>
              <a:rPr lang="en-CA" sz="2400" cap="small" dirty="0" smtClean="0">
                <a:solidFill>
                  <a:srgbClr val="A80000"/>
                </a:solidFill>
                <a:latin typeface="TradeGothic Bold" pitchFamily="34" charset="0"/>
              </a:rPr>
              <a:t> </a:t>
            </a:r>
            <a:r>
              <a:rPr lang="en-CA" sz="2400" cap="small" dirty="0" smtClean="0">
                <a:solidFill>
                  <a:srgbClr val="404040"/>
                </a:solidFill>
                <a:latin typeface="TradeGothic Bold" pitchFamily="34" charset="0"/>
              </a:rPr>
              <a:t>of Canadians cover</a:t>
            </a:r>
            <a:endParaRPr lang="en-CA" cap="small" dirty="0" smtClean="0">
              <a:solidFill>
                <a:srgbClr val="404040"/>
              </a:solidFill>
              <a:latin typeface="TradeGothic Bold" pitchFamily="34" charset="0"/>
            </a:endParaRPr>
          </a:p>
          <a:p>
            <a:pPr lvl="0"/>
            <a:r>
              <a:rPr lang="en-CA" sz="2800" b="1" cap="small" dirty="0" smtClean="0">
                <a:solidFill>
                  <a:srgbClr val="A80000"/>
                </a:solidFill>
                <a:latin typeface="TradeGothic Bold" pitchFamily="34" charset="0"/>
              </a:rPr>
              <a:t>80%</a:t>
            </a:r>
            <a:r>
              <a:rPr lang="en-CA" sz="2400" cap="small" dirty="0" smtClean="0">
                <a:solidFill>
                  <a:srgbClr val="A80000"/>
                </a:solidFill>
                <a:latin typeface="TradeGothic Bold" pitchFamily="34" charset="0"/>
              </a:rPr>
              <a:t> </a:t>
            </a:r>
            <a:r>
              <a:rPr lang="en-CA" sz="2400" cap="small" dirty="0" smtClean="0">
                <a:solidFill>
                  <a:srgbClr val="404040"/>
                </a:solidFill>
                <a:latin typeface="TradeGothic Bold" pitchFamily="34" charset="0"/>
              </a:rPr>
              <a:t>of volunteering</a:t>
            </a:r>
            <a:endParaRPr lang="en-US" cap="small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4857752" y="3500438"/>
            <a:ext cx="1571636" cy="1428760"/>
          </a:xfrm>
          <a:prstGeom prst="triangle">
            <a:avLst/>
          </a:prstGeom>
          <a:solidFill>
            <a:srgbClr val="C0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 rot="19841976">
            <a:off x="1630461" y="2691841"/>
            <a:ext cx="5786478" cy="1272143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CA" sz="11500" b="1" cap="small" baseline="-25000" dirty="0" smtClean="0">
                <a:solidFill>
                  <a:srgbClr val="404040"/>
                </a:solidFill>
                <a:latin typeface="TradeGothic Bold" pitchFamily="34" charset="0"/>
              </a:rPr>
              <a:t>imbalance</a:t>
            </a:r>
            <a:endParaRPr lang="en-CA" sz="11500" b="1" cap="small" baseline="-25000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3000372"/>
            <a:ext cx="5786478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CA" sz="4400" b="1" cap="small" dirty="0" smtClean="0">
                <a:solidFill>
                  <a:srgbClr val="404040"/>
                </a:solidFill>
                <a:latin typeface="TradeGothic Bold" pitchFamily="34" charset="0"/>
              </a:rPr>
              <a:t>There’s more</a:t>
            </a:r>
            <a:endParaRPr lang="en-CA" sz="4400" b="1" cap="small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714620"/>
            <a:ext cx="8229600" cy="2511420"/>
          </a:xfrm>
        </p:spPr>
        <p:txBody>
          <a:bodyPr/>
          <a:lstStyle/>
          <a:p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Canada’s civic core </a:t>
            </a:r>
            <a:r>
              <a:rPr lang="en-CA" dirty="0" smtClean="0">
                <a:solidFill>
                  <a:srgbClr val="404040"/>
                </a:solidFill>
                <a:latin typeface="TradeGothic Bold" pitchFamily="34" charset="0"/>
              </a:rPr>
              <a:t/>
            </a:r>
            <a:br>
              <a:rPr lang="en-CA" dirty="0" smtClean="0">
                <a:solidFill>
                  <a:srgbClr val="404040"/>
                </a:solidFill>
                <a:latin typeface="TradeGothic Bold" pitchFamily="34" charset="0"/>
              </a:rPr>
            </a:br>
            <a:r>
              <a:rPr lang="en-CA" sz="2800" dirty="0" smtClean="0">
                <a:solidFill>
                  <a:srgbClr val="404040"/>
                </a:solidFill>
                <a:latin typeface="TradeGothic Bold" pitchFamily="34" charset="0"/>
              </a:rPr>
              <a:t>(the people who give and volunteer)</a:t>
            </a:r>
            <a:r>
              <a:rPr lang="en-CA" dirty="0" smtClean="0">
                <a:solidFill>
                  <a:srgbClr val="404040"/>
                </a:solidFill>
                <a:latin typeface="TradeGothic Bold" pitchFamily="34" charset="0"/>
              </a:rPr>
              <a:t> </a:t>
            </a:r>
            <a:br>
              <a:rPr lang="en-CA" dirty="0" smtClean="0">
                <a:solidFill>
                  <a:srgbClr val="404040"/>
                </a:solidFill>
                <a:latin typeface="TradeGothic Bold" pitchFamily="34" charset="0"/>
              </a:rPr>
            </a:br>
            <a:r>
              <a:rPr lang="en-CA" cap="small" dirty="0" smtClean="0">
                <a:solidFill>
                  <a:srgbClr val="404040"/>
                </a:solidFill>
                <a:latin typeface="TradeGothic Bold" pitchFamily="34" charset="0"/>
              </a:rPr>
              <a:t>is</a:t>
            </a:r>
            <a:r>
              <a:rPr lang="en-CA" dirty="0" smtClean="0">
                <a:solidFill>
                  <a:srgbClr val="404040"/>
                </a:solidFill>
                <a:latin typeface="TradeGothic Bold" pitchFamily="34" charset="0"/>
              </a:rPr>
              <a:t> </a:t>
            </a:r>
            <a:r>
              <a:rPr lang="en-CA" sz="4800" dirty="0" smtClean="0">
                <a:solidFill>
                  <a:srgbClr val="404040"/>
                </a:solidFill>
                <a:latin typeface="TradeGothic Bold" pitchFamily="34" charset="0"/>
              </a:rPr>
              <a:t>s</a:t>
            </a:r>
            <a:r>
              <a:rPr lang="en-CA" dirty="0" smtClean="0">
                <a:solidFill>
                  <a:srgbClr val="404040"/>
                </a:solidFill>
                <a:latin typeface="TradeGothic Bold" pitchFamily="34" charset="0"/>
              </a:rPr>
              <a:t>h</a:t>
            </a:r>
            <a:r>
              <a:rPr lang="en-CA" sz="4000" dirty="0" smtClean="0">
                <a:solidFill>
                  <a:srgbClr val="404040"/>
                </a:solidFill>
                <a:latin typeface="TradeGothic Bold" pitchFamily="34" charset="0"/>
              </a:rPr>
              <a:t>r</a:t>
            </a:r>
            <a:r>
              <a:rPr lang="en-CA" sz="3600" dirty="0" smtClean="0">
                <a:solidFill>
                  <a:srgbClr val="404040"/>
                </a:solidFill>
                <a:latin typeface="TradeGothic Bold" pitchFamily="34" charset="0"/>
              </a:rPr>
              <a:t>i</a:t>
            </a:r>
            <a:r>
              <a:rPr lang="en-CA" sz="3200" dirty="0" smtClean="0">
                <a:solidFill>
                  <a:srgbClr val="404040"/>
                </a:solidFill>
                <a:latin typeface="TradeGothic Bold" pitchFamily="34" charset="0"/>
              </a:rPr>
              <a:t>n</a:t>
            </a:r>
            <a:r>
              <a:rPr lang="en-CA" sz="2400" dirty="0" smtClean="0">
                <a:solidFill>
                  <a:srgbClr val="404040"/>
                </a:solidFill>
                <a:latin typeface="TradeGothic Bold" pitchFamily="34" charset="0"/>
              </a:rPr>
              <a:t>ki</a:t>
            </a:r>
            <a:r>
              <a:rPr lang="en-CA" sz="2000" dirty="0" smtClean="0">
                <a:solidFill>
                  <a:srgbClr val="404040"/>
                </a:solidFill>
                <a:latin typeface="TradeGothic Bold" pitchFamily="34" charset="0"/>
              </a:rPr>
              <a:t>n</a:t>
            </a:r>
            <a:r>
              <a:rPr lang="en-CA" sz="1800" dirty="0" smtClean="0">
                <a:solidFill>
                  <a:srgbClr val="404040"/>
                </a:solidFill>
                <a:latin typeface="TradeGothic Bold" pitchFamily="34" charset="0"/>
              </a:rPr>
              <a:t>g</a:t>
            </a:r>
            <a:endParaRPr lang="en-CA" dirty="0">
              <a:solidFill>
                <a:srgbClr val="404040"/>
              </a:solidFill>
              <a:latin typeface="Trade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192</Words>
  <Application>Microsoft Office PowerPoint</Application>
  <PresentationFormat>On-screen Show (4:3)</PresentationFormat>
  <Paragraphs>59</Paragraphs>
  <Slides>24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Canada’s civic core  (the people who give and volunteer)  is shrinking</vt:lpstr>
      <vt:lpstr>Demand for charitable  services  is  growing</vt:lpstr>
      <vt:lpstr>Slide 11</vt:lpstr>
      <vt:lpstr>Slide 12</vt:lpstr>
      <vt:lpstr>Government alone cannot  bridge this gap</vt:lpstr>
      <vt:lpstr>Slide 14</vt:lpstr>
      <vt:lpstr>We need to  change this trend</vt:lpstr>
      <vt:lpstr>Slide 16</vt:lpstr>
      <vt:lpstr>Sign the 42 Manifesto for a  stronger civic core</vt:lpstr>
      <vt:lpstr>Slide 18</vt:lpstr>
      <vt:lpstr>A simple step is to  donate $42 to a  charity of your choice</vt:lpstr>
      <vt:lpstr>Slide 20</vt:lpstr>
      <vt:lpstr>Make it personal and  donate 42 hours  of your time</vt:lpstr>
      <vt:lpstr>Slide 22</vt:lpstr>
      <vt:lpstr>42</vt:lpstr>
      <vt:lpstr>29to42.ca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Harskamp</dc:creator>
  <cp:lastModifiedBy>Milton Friesen | Cardus</cp:lastModifiedBy>
  <cp:revision>56</cp:revision>
  <dcterms:created xsi:type="dcterms:W3CDTF">2009-11-17T17:31:44Z</dcterms:created>
  <dcterms:modified xsi:type="dcterms:W3CDTF">2009-12-07T19:40:44Z</dcterms:modified>
</cp:coreProperties>
</file>